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  <p:sldMasterId id="2147484059" r:id="rId2"/>
  </p:sldMasterIdLst>
  <p:notesMasterIdLst>
    <p:notesMasterId r:id="rId35"/>
  </p:notesMasterIdLst>
  <p:handoutMasterIdLst>
    <p:handoutMasterId r:id="rId36"/>
  </p:handoutMasterIdLst>
  <p:sldIdLst>
    <p:sldId id="2576" r:id="rId3"/>
    <p:sldId id="2542" r:id="rId4"/>
    <p:sldId id="2544" r:id="rId5"/>
    <p:sldId id="2545" r:id="rId6"/>
    <p:sldId id="2547" r:id="rId7"/>
    <p:sldId id="2548" r:id="rId8"/>
    <p:sldId id="2549" r:id="rId9"/>
    <p:sldId id="2550" r:id="rId10"/>
    <p:sldId id="2551" r:id="rId11"/>
    <p:sldId id="2552" r:id="rId12"/>
    <p:sldId id="2553" r:id="rId13"/>
    <p:sldId id="2554" r:id="rId14"/>
    <p:sldId id="2555" r:id="rId15"/>
    <p:sldId id="2556" r:id="rId16"/>
    <p:sldId id="2557" r:id="rId17"/>
    <p:sldId id="2558" r:id="rId18"/>
    <p:sldId id="2559" r:id="rId19"/>
    <p:sldId id="2560" r:id="rId20"/>
    <p:sldId id="2561" r:id="rId21"/>
    <p:sldId id="2562" r:id="rId22"/>
    <p:sldId id="2563" r:id="rId23"/>
    <p:sldId id="2564" r:id="rId24"/>
    <p:sldId id="2565" r:id="rId25"/>
    <p:sldId id="2566" r:id="rId26"/>
    <p:sldId id="2567" r:id="rId27"/>
    <p:sldId id="2568" r:id="rId28"/>
    <p:sldId id="2569" r:id="rId29"/>
    <p:sldId id="2570" r:id="rId30"/>
    <p:sldId id="2572" r:id="rId31"/>
    <p:sldId id="2574" r:id="rId32"/>
    <p:sldId id="2575" r:id="rId33"/>
    <p:sldId id="2541" r:id="rId3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485"/>
    <a:srgbClr val="ED519B"/>
    <a:srgbClr val="158AFF"/>
    <a:srgbClr val="5ACDFF"/>
    <a:srgbClr val="004F9E"/>
    <a:srgbClr val="000000"/>
    <a:srgbClr val="30CFD0"/>
    <a:srgbClr val="1D0867"/>
    <a:srgbClr val="002A54"/>
    <a:srgbClr val="003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5556" autoAdjust="0"/>
  </p:normalViewPr>
  <p:slideViewPr>
    <p:cSldViewPr snapToGrid="0" snapToObjects="1">
      <p:cViewPr varScale="1">
        <p:scale>
          <a:sx n="35" d="100"/>
          <a:sy n="35" d="100"/>
        </p:scale>
        <p:origin x="876" y="114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xmlns="" id="{AA0D337E-4F0D-4D7D-8AB0-39646385A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AE1FAE46-F9FC-4290-A18B-B98FF65DB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0F294-F559-4980-9152-9E38A9259EEE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7FEFC38D-9829-4098-955D-EAE9C0D57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/>
              <a:t>1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7B5D09D-32F4-4DF0-A3DB-79F99C4A82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9247B-61A6-412C-A185-9B672A4CD70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37938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6/7/2021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5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75F1E-F18A-45E3-B9E8-DD72F841A1A3}" type="slidenum">
              <a:rPr lang="hu-HU" altLang="hu-HU"/>
              <a:pPr/>
              <a:t>11</a:t>
            </a:fld>
            <a:endParaRPr lang="hu-HU" altLang="hu-HU"/>
          </a:p>
        </p:txBody>
      </p:sp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90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7889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72969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E107F-C31C-4A07-9E10-F9CABD9BFA8C}" type="slidenum">
              <a:rPr lang="hu-HU" altLang="hu-HU"/>
              <a:pPr/>
              <a:t>12</a:t>
            </a:fld>
            <a:endParaRPr lang="hu-HU" altLang="hu-HU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093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093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0938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8093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7177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B67CD-3940-445A-9476-9503F0BC524E}" type="slidenum">
              <a:rPr lang="hu-HU" altLang="hu-HU"/>
              <a:pPr/>
              <a:t>13</a:t>
            </a:fld>
            <a:endParaRPr lang="hu-HU" altLang="hu-HU"/>
          </a:p>
        </p:txBody>
      </p:sp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3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3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3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34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8503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44253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9EF71-150C-489A-BB6B-3DF07C043646}" type="slidenum">
              <a:rPr lang="hu-HU" altLang="hu-HU"/>
              <a:pPr/>
              <a:t>14</a:t>
            </a:fld>
            <a:endParaRPr lang="hu-HU" altLang="hu-HU"/>
          </a:p>
        </p:txBody>
      </p:sp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7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8708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82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87083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0726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0BF73-2479-481E-A0DB-1B9E66ED5CCF}" type="slidenum">
              <a:rPr lang="hu-HU" altLang="hu-HU"/>
              <a:pPr/>
              <a:t>15</a:t>
            </a:fld>
            <a:endParaRPr lang="hu-HU" altLang="hu-HU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89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30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8913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49577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D224F-BDAB-4C00-B2BD-0ACCA3C0E0AD}" type="slidenum">
              <a:rPr lang="hu-HU" altLang="hu-HU"/>
              <a:pPr/>
              <a:t>16</a:t>
            </a:fld>
            <a:endParaRPr lang="hu-HU" altLang="hu-HU"/>
          </a:p>
        </p:txBody>
      </p:sp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117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9117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4200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F8392-E57D-4960-B017-5A86673C5540}" type="slidenum">
              <a:rPr lang="hu-HU" altLang="hu-HU"/>
              <a:pPr/>
              <a:t>17</a:t>
            </a:fld>
            <a:endParaRPr lang="hu-HU" altLang="hu-HU"/>
          </a:p>
        </p:txBody>
      </p:sp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932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09034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0C015-9A4B-4AF3-9570-14FED5835623}" type="slidenum">
              <a:rPr lang="hu-HU" altLang="hu-HU"/>
              <a:pPr/>
              <a:t>19</a:t>
            </a:fld>
            <a:endParaRPr lang="hu-HU" altLang="hu-HU"/>
          </a:p>
        </p:txBody>
      </p:sp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9731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56543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837-113C-4FB6-9132-A4E8DC91A3B3}" type="slidenum">
              <a:rPr lang="hu-HU" altLang="hu-HU"/>
              <a:pPr/>
              <a:t>20</a:t>
            </a:fld>
            <a:endParaRPr lang="hu-HU" altLang="hu-HU"/>
          </a:p>
        </p:txBody>
      </p:sp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9936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65879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FC19B-DC79-4B3D-8417-A93BB33521FB}" type="slidenum">
              <a:rPr lang="hu-HU" altLang="hu-HU"/>
              <a:pPr/>
              <a:t>21</a:t>
            </a:fld>
            <a:endParaRPr lang="hu-HU" altLang="hu-HU"/>
          </a:p>
        </p:txBody>
      </p:sp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014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0554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58E23-5ACE-4793-B7B6-2B23834601F1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5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58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6045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05559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26755-70AE-4912-92EE-7BE68035F8F6}" type="slidenum">
              <a:rPr lang="hu-HU" altLang="hu-HU"/>
              <a:pPr/>
              <a:t>22</a:t>
            </a:fld>
            <a:endParaRPr lang="hu-HU" altLang="hu-HU"/>
          </a:p>
        </p:txBody>
      </p:sp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0346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04630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138E4-ED52-408C-BD7D-3147E8062575}" type="slidenum">
              <a:rPr lang="hu-HU" altLang="hu-HU"/>
              <a:pPr/>
              <a:t>23</a:t>
            </a:fld>
            <a:endParaRPr lang="hu-HU" altLang="hu-HU"/>
          </a:p>
        </p:txBody>
      </p:sp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551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5514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0551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59291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58CE7-06C0-401E-9E7D-511F2EB763EF}" type="slidenum">
              <a:rPr lang="hu-HU" altLang="hu-HU"/>
              <a:pPr/>
              <a:t>25</a:t>
            </a:fld>
            <a:endParaRPr lang="hu-HU" altLang="hu-HU"/>
          </a:p>
        </p:txBody>
      </p:sp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7562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07563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1510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4390A-2C05-425A-9E68-2FCAFC7705A6}" type="slidenum">
              <a:rPr lang="hu-HU" altLang="hu-HU"/>
              <a:pPr/>
              <a:t>26</a:t>
            </a:fld>
            <a:endParaRPr lang="hu-HU" altLang="hu-HU"/>
          </a:p>
        </p:txBody>
      </p:sp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0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0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960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0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10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0961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71821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EA474-C395-4F8A-938D-C4721D847675}" type="slidenum">
              <a:rPr lang="hu-HU" altLang="hu-HU"/>
              <a:pPr/>
              <a:t>27</a:t>
            </a:fld>
            <a:endParaRPr lang="hu-HU" altLang="hu-HU"/>
          </a:p>
        </p:txBody>
      </p:sp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165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1165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1658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1165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8437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FA78E-103F-41D9-9D8F-58F55BAC1AFB}" type="slidenum">
              <a:rPr lang="hu-HU" altLang="hu-HU"/>
              <a:pPr/>
              <a:t>28</a:t>
            </a:fld>
            <a:endParaRPr lang="hu-HU" altLang="hu-HU"/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370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1370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370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3706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41370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3937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A79EE-C1FF-4D9E-81EA-01821123D65C}" type="slidenum">
              <a:rPr lang="hu-HU" altLang="hu-HU"/>
              <a:pPr/>
              <a:t>31</a:t>
            </a:fld>
            <a:endParaRPr lang="hu-HU" altLang="hu-HU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21283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9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6E701-A38B-4F20-A667-20E457F0708C}" type="slidenum">
              <a:rPr lang="hu-HU" altLang="hu-HU"/>
              <a:pPr/>
              <a:t>4</a:t>
            </a:fld>
            <a:endParaRPr lang="hu-HU" altLang="hu-HU"/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250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6250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2506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6250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8173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496EC-FB68-4048-9A4F-F74B1B849920}" type="slidenum">
              <a:rPr lang="hu-HU" altLang="hu-HU"/>
              <a:pPr/>
              <a:t>5</a:t>
            </a:fld>
            <a:endParaRPr lang="hu-HU" altLang="hu-HU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49276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5AE56-8DE7-4A43-B6AD-52B15E495572}" type="slidenum">
              <a:rPr lang="hu-HU" altLang="hu-HU"/>
              <a:pPr/>
              <a:t>6</a:t>
            </a:fld>
            <a:endParaRPr lang="hu-HU" altLang="hu-HU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28318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EAC25-44FA-4293-BB78-776A16DFD2E8}" type="slidenum">
              <a:rPr lang="hu-HU" altLang="hu-HU"/>
              <a:pPr/>
              <a:t>7</a:t>
            </a:fld>
            <a:endParaRPr lang="hu-HU" altLang="hu-HU"/>
          </a:p>
        </p:txBody>
      </p:sp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864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8650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6865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1998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A923D-F24E-4A7A-85C3-995531CF6BB6}" type="slidenum">
              <a:rPr lang="hu-HU" altLang="hu-HU"/>
              <a:pPr/>
              <a:t>8</a:t>
            </a:fld>
            <a:endParaRPr lang="hu-HU" altLang="hu-HU"/>
          </a:p>
        </p:txBody>
      </p:sp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4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7274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46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hu-HU"/>
          </a:p>
        </p:txBody>
      </p:sp>
      <p:sp>
        <p:nvSpPr>
          <p:cNvPr id="37274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6957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8E7B3-945A-46D0-9B77-F55DCE609334}" type="slidenum">
              <a:rPr lang="hu-HU" altLang="hu-HU"/>
              <a:pPr/>
              <a:t>9</a:t>
            </a:fld>
            <a:endParaRPr lang="hu-HU" altLang="hu-HU"/>
          </a:p>
        </p:txBody>
      </p:sp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4794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7479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47262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hu-HU"/>
              <a:t>Introduction to Entrepreneurship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hu-HU" altLang="hu-HU"/>
              <a:t>03/10/2008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hu-HU" altLang="hu-HU"/>
              <a:t>Class 6. The Business Plan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8A869-2907-4066-9299-79A255E1592B}" type="slidenum">
              <a:rPr lang="hu-HU" altLang="hu-HU"/>
              <a:pPr/>
              <a:t>10</a:t>
            </a:fld>
            <a:endParaRPr lang="hu-HU" altLang="hu-HU"/>
          </a:p>
        </p:txBody>
      </p:sp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683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hu-HU" sz="1000" b="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684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684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6842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hu-HU"/>
          </a:p>
        </p:txBody>
      </p:sp>
      <p:sp>
        <p:nvSpPr>
          <p:cNvPr id="376843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9697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2A1C983-5EA2-4430-924A-294C3181C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331"/>
            <a:ext cx="24377650" cy="129172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DD94DD0-AE0D-4F8B-B56A-F1A806755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9240252" y="501031"/>
            <a:ext cx="10215093" cy="4957721"/>
          </a:xfrm>
          <a:prstGeom prst="rect">
            <a:avLst/>
          </a:prstGeom>
        </p:spPr>
      </p:pic>
      <p:pic>
        <p:nvPicPr>
          <p:cNvPr id="4" name="Kép 79">
            <a:extLst>
              <a:ext uri="{FF2B5EF4-FFF2-40B4-BE49-F238E27FC236}">
                <a16:creationId xmlns:a16="http://schemas.microsoft.com/office/drawing/2014/main" xmlns="" id="{61309A0B-D818-44B5-B884-7A2CCE125B23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87" y="12690871"/>
            <a:ext cx="1142931" cy="762620"/>
          </a:xfrm>
          <a:prstGeom prst="rect">
            <a:avLst/>
          </a:prstGeom>
        </p:spPr>
      </p:pic>
      <p:sp>
        <p:nvSpPr>
          <p:cNvPr id="5" name="Caixa de texto 120">
            <a:extLst>
              <a:ext uri="{FF2B5EF4-FFF2-40B4-BE49-F238E27FC236}">
                <a16:creationId xmlns:a16="http://schemas.microsoft.com/office/drawing/2014/main" xmlns="" id="{B8F4D66B-1442-411F-A860-C0079A083A21}"/>
              </a:ext>
            </a:extLst>
          </p:cNvPr>
          <p:cNvSpPr txBox="1"/>
          <p:nvPr userDrawn="1"/>
        </p:nvSpPr>
        <p:spPr>
          <a:xfrm>
            <a:off x="10301700" y="12726884"/>
            <a:ext cx="12181781" cy="6905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This project has received funding from the European Union’s Erasmus+ programme under the registration number 2018-1-HU01-KA203-047766. This document reflects only the author’s view and the Commission is not responsible for any use that may be made of the information it contains.</a:t>
            </a:r>
            <a:endParaRPr lang="pt-PT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0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324" y="4260851"/>
            <a:ext cx="20721003" cy="2940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hu-HU" noProof="0"/>
              <a:t>Mintacím szerkesztése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hu-HU" noProof="0"/>
              <a:t>Alcím mintájának szerkesztése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-25393" y="13106400"/>
            <a:ext cx="5688118" cy="95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316877" y="13106400"/>
            <a:ext cx="15549216" cy="95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altLang="hu-HU"/>
              <a:t>_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8596423" y="13106400"/>
            <a:ext cx="5688118" cy="95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AA559-1918-46C3-91B5-4F7992E0BE47}" type="slidenum">
              <a:rPr lang="hu-HU" altLang="hu-HU"/>
              <a:pPr/>
              <a:t>‹Nº›</a:t>
            </a:fld>
            <a:endParaRPr lang="hu-HU" altLang="hu-HU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‹Nº›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2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62390"/>
      </p:ext>
    </p:extLst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005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013" y="7772400"/>
            <a:ext cx="1706562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413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649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163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1637" cy="3000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335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1188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118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4088" y="3070225"/>
            <a:ext cx="10774362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4088" y="4349750"/>
            <a:ext cx="10774362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821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2475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662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0050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1350" y="546100"/>
            <a:ext cx="13627100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0050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519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75" y="9601200"/>
            <a:ext cx="14625638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375" y="1225550"/>
            <a:ext cx="14625638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0734675"/>
            <a:ext cx="14625638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8031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3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‹Nº›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75964" y="730253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sz="8800" b="0">
                <a:solidFill>
                  <a:srgbClr val="0F6485"/>
                </a:solidFill>
              </a:defRPr>
            </a:lvl1pPr>
          </a:lstStyle>
          <a:p>
            <a:r>
              <a:rPr lang="en-US" sz="6400" b="1" spc="500" dirty="0">
                <a:solidFill>
                  <a:srgbClr val="0F6485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1. Insert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3638" y="549275"/>
            <a:ext cx="5484812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2038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0C1-1A11-45B0-AB37-ADBCA84B0D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691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xmlns="" id="{0F90A2CA-148F-4333-A164-1BAD093B76D2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‹Nº›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" name="Caixa de texto 120">
            <a:extLst>
              <a:ext uri="{FF2B5EF4-FFF2-40B4-BE49-F238E27FC236}">
                <a16:creationId xmlns:a16="http://schemas.microsoft.com/office/drawing/2014/main" xmlns="" id="{713124F2-5FB6-4BA6-BCAC-4D724ABC7CBB}"/>
              </a:ext>
            </a:extLst>
          </p:cNvPr>
          <p:cNvSpPr txBox="1"/>
          <p:nvPr userDrawn="1"/>
        </p:nvSpPr>
        <p:spPr>
          <a:xfrm>
            <a:off x="7460411" y="12765740"/>
            <a:ext cx="12181781" cy="6905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This project has received funding from the European Union’s Erasmus+ programme under the registration number 2018-1-HU01-KA203-047766. This document reflects only the author’s view and the Commission is not responsible for any use that may be made of the information it contains.</a:t>
            </a:r>
            <a:endParaRPr lang="pt-PT" sz="1600" dirty="0">
              <a:solidFill>
                <a:srgbClr val="000000"/>
              </a:solidFill>
            </a:endParaRPr>
          </a:p>
        </p:txBody>
      </p:sp>
      <p:pic>
        <p:nvPicPr>
          <p:cNvPr id="6" name="Kép 79">
            <a:extLst>
              <a:ext uri="{FF2B5EF4-FFF2-40B4-BE49-F238E27FC236}">
                <a16:creationId xmlns:a16="http://schemas.microsoft.com/office/drawing/2014/main" xmlns="" id="{6810AEDF-AED2-419D-ABC1-A14DD28DB841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81" y="12693714"/>
            <a:ext cx="1142931" cy="7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13571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xmlns="" id="{2AF9D21B-8C75-49E3-B6ED-054806C35A25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92FE75B3-B5AB-4EB8-9E80-651527A5BEB7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‹Nº›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_</a:t>
            </a:r>
            <a:endParaRPr lang="hu-HU" alt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230040" y="12579314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284737" y="12734547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‹Nº›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807652" y="11906454"/>
            <a:ext cx="2843872" cy="138022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828364" y="3819979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5147"/>
      </p:ext>
    </p:extLst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_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‹Nº›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7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26228"/>
      </p:ext>
    </p:extLst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_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‹Nº›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41329"/>
      </p:ext>
    </p:extLst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031471" y="2590800"/>
            <a:ext cx="10157354" cy="82296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595119" y="2590800"/>
            <a:ext cx="10157354" cy="82296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_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‹Nº›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0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36196"/>
      </p:ext>
    </p:extLst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99567" y="0"/>
            <a:ext cx="19739125" cy="13716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2031471" y="2590800"/>
            <a:ext cx="10157354" cy="82296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Online kép helye 3"/>
          <p:cNvSpPr>
            <a:spLocks noGrp="1"/>
          </p:cNvSpPr>
          <p:nvPr>
            <p:ph type="clipArt" sz="half" idx="2"/>
          </p:nvPr>
        </p:nvSpPr>
        <p:spPr>
          <a:xfrm>
            <a:off x="12595119" y="2590800"/>
            <a:ext cx="10157354" cy="82296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-97341" y="13106400"/>
            <a:ext cx="5078680" cy="9144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550843" y="13106400"/>
            <a:ext cx="17280197" cy="6096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hu-HU"/>
              <a:t>_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9298973" y="13049250"/>
            <a:ext cx="5078677" cy="914400"/>
          </a:xfrm>
        </p:spPr>
        <p:txBody>
          <a:bodyPr/>
          <a:lstStyle>
            <a:lvl1pPr>
              <a:defRPr/>
            </a:lvl1pPr>
          </a:lstStyle>
          <a:p>
            <a:fld id="{6BF0C236-4425-423B-8A42-9AE3BE3C3CE7}" type="slidenum">
              <a:rPr lang="hu-HU" altLang="hu-HU"/>
              <a:pPr/>
              <a:t>‹Nº›</a:t>
            </a:fld>
            <a:endParaRPr lang="hu-HU" altLang="hu-H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xmlns="" id="{D602CB3A-B6AD-40BE-B688-FE7116FDC6EF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xmlns="" id="{E2A38B28-E866-4AC0-AB8B-05A8A2FDC7B9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‹Nº›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0" name="Imagem 3">
            <a:extLst>
              <a:ext uri="{FF2B5EF4-FFF2-40B4-BE49-F238E27FC236}">
                <a16:creationId xmlns:a16="http://schemas.microsoft.com/office/drawing/2014/main" xmlns="" id="{2F8D4856-7908-4C77-ADA7-D175EB747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1962" b="15772"/>
          <a:stretch/>
        </p:blipFill>
        <p:spPr>
          <a:xfrm>
            <a:off x="1655252" y="11737725"/>
            <a:ext cx="2843872" cy="13802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00350"/>
      </p:ext>
    </p:extLst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76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4034" r:id="rId2"/>
    <p:sldLayoutId id="2147484016" r:id="rId3"/>
    <p:sldLayoutId id="2147484056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</p:sldLayoutIdLst>
  <p:hf sldNum="0" hd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39250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70C1-1A11-45B0-AB37-ADBCA84B0D59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7C6046A9-57AF-4749-9A25-96F06AC71BDE}"/>
              </a:ext>
            </a:extLst>
          </p:cNvPr>
          <p:cNvSpPr/>
          <p:nvPr userDrawn="1"/>
        </p:nvSpPr>
        <p:spPr>
          <a:xfrm>
            <a:off x="22077640" y="12410585"/>
            <a:ext cx="782782" cy="830919"/>
          </a:xfrm>
          <a:prstGeom prst="rect">
            <a:avLst/>
          </a:prstGeom>
          <a:solidFill>
            <a:srgbClr val="ED519B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CBC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64852EA0-A01D-4D10-90A0-D918B5B099B0}"/>
              </a:ext>
            </a:extLst>
          </p:cNvPr>
          <p:cNvSpPr txBox="1"/>
          <p:nvPr userDrawn="1"/>
        </p:nvSpPr>
        <p:spPr>
          <a:xfrm>
            <a:off x="22132337" y="12565818"/>
            <a:ext cx="65138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‹Nº›</a:t>
            </a:fld>
            <a:endParaRPr lang="id-ID" sz="2200" b="0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5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0.jpeg"/><Relationship Id="rId7" Type="http://schemas.openxmlformats.org/officeDocument/2006/relationships/image" Target="../media/image24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2.svg"/><Relationship Id="rId15" Type="http://schemas.openxmlformats.org/officeDocument/2006/relationships/image" Target="../media/image29.pn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plans.com/spv/3142/1.cfm#1010300" TargetMode="External"/><Relationship Id="rId13" Type="http://schemas.openxmlformats.org/officeDocument/2006/relationships/hyperlink" Target="http://www.bplans.com/spv/3142/5.cfm#1050000" TargetMode="External"/><Relationship Id="rId3" Type="http://schemas.openxmlformats.org/officeDocument/2006/relationships/hyperlink" Target="http://www.bplans.com/spv/3142" TargetMode="External"/><Relationship Id="rId7" Type="http://schemas.openxmlformats.org/officeDocument/2006/relationships/hyperlink" Target="http://www.bplans.com/spv/3142/1.cfm#1010200" TargetMode="External"/><Relationship Id="rId12" Type="http://schemas.openxmlformats.org/officeDocument/2006/relationships/hyperlink" Target="http://www.bplans.com/spv/3142/4.cfm#10400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bplans.com/spv/3142/1.cfm#1010100" TargetMode="External"/><Relationship Id="rId11" Type="http://schemas.openxmlformats.org/officeDocument/2006/relationships/hyperlink" Target="http://www.bplans.com/spv/3142/3.cfm#1030000" TargetMode="External"/><Relationship Id="rId5" Type="http://schemas.openxmlformats.org/officeDocument/2006/relationships/hyperlink" Target="http://www.bplans.com/spv/3142/1.cfm#3000200" TargetMode="External"/><Relationship Id="rId15" Type="http://schemas.openxmlformats.org/officeDocument/2006/relationships/hyperlink" Target="http://www.bplans.com/spv/3142/7.cfm#1070000" TargetMode="External"/><Relationship Id="rId10" Type="http://schemas.openxmlformats.org/officeDocument/2006/relationships/hyperlink" Target="http://www.bplans.com/spv/3142/2.cfm#1020000" TargetMode="External"/><Relationship Id="rId4" Type="http://schemas.openxmlformats.org/officeDocument/2006/relationships/hyperlink" Target="http://www.bplans.com/spv/3142/1.cfm#1010000" TargetMode="External"/><Relationship Id="rId9" Type="http://schemas.openxmlformats.org/officeDocument/2006/relationships/hyperlink" Target="http://www.bplans.com/spv/3142/1.cfm#99A2DF3" TargetMode="External"/><Relationship Id="rId14" Type="http://schemas.openxmlformats.org/officeDocument/2006/relationships/hyperlink" Target="http://www.bplans.com/spv/3142/6.cfm#10600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029A8F-BEE3-A743-8EE3-4302B742BA35}"/>
              </a:ext>
            </a:extLst>
          </p:cNvPr>
          <p:cNvSpPr txBox="1"/>
          <p:nvPr/>
        </p:nvSpPr>
        <p:spPr>
          <a:xfrm>
            <a:off x="411441" y="7786343"/>
            <a:ext cx="8348440" cy="5382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hu-HU" sz="5400" b="1" spc="600" dirty="0">
                <a:solidFill>
                  <a:schemeClr val="bg1"/>
                </a:solidFill>
                <a:latin typeface="Arial Black" panose="020B0A04020102020204" pitchFamily="34" charset="0"/>
                <a:ea typeface="Lato" charset="0"/>
                <a:cs typeface="Arial" panose="020B0604020202020204" pitchFamily="34" charset="0"/>
              </a:rPr>
              <a:t>PLAN</a:t>
            </a:r>
            <a:r>
              <a:rPr lang="es-ES" sz="5400" b="1" spc="600" dirty="0">
                <a:solidFill>
                  <a:schemeClr val="bg1"/>
                </a:solidFill>
                <a:latin typeface="Arial Black" panose="020B0A04020102020204" pitchFamily="34" charset="0"/>
                <a:ea typeface="Lato" charset="0"/>
                <a:cs typeface="Arial" panose="020B0604020202020204" pitchFamily="34" charset="0"/>
              </a:rPr>
              <a:t> DE NEGOCIO</a:t>
            </a:r>
            <a:endParaRPr lang="en-US" sz="5400" b="1" spc="600" dirty="0">
              <a:solidFill>
                <a:schemeClr val="bg1"/>
              </a:solidFill>
              <a:latin typeface="Arial Black" panose="020B0A040201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5D7D3096-2D07-4133-91AE-E25A524F6613}"/>
              </a:ext>
            </a:extLst>
          </p:cNvPr>
          <p:cNvSpPr txBox="1"/>
          <p:nvPr/>
        </p:nvSpPr>
        <p:spPr>
          <a:xfrm>
            <a:off x="456257" y="8495770"/>
            <a:ext cx="7599837" cy="4376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733"/>
              </a:lnSpc>
              <a:spcAft>
                <a:spcPts val="3199"/>
              </a:spcAft>
            </a:pPr>
            <a:r>
              <a:rPr lang="es-ES" sz="28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Desarrollo del Plan de Negocio</a:t>
            </a:r>
            <a:endParaRPr lang="es-ES" sz="2800" b="1" spc="600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3208339" y="1513785"/>
            <a:ext cx="17830800" cy="41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4150" tIns="92076" rIns="184150" bIns="9207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hu-HU" sz="6400" dirty="0" smtClean="0">
                <a:latin typeface="Arial Unicode MS" pitchFamily="34" charset="-128"/>
              </a:rPr>
              <a:t>El Plan de Marketing debe focalizarse en tomar decisiones relacionadas con la mezcla de las cuatro variables: producto, precio, distribución y promoción</a:t>
            </a:r>
            <a:endParaRPr lang="es-ES" altLang="hu-HU" sz="6400" dirty="0">
              <a:latin typeface="Arial Unicode MS" pitchFamily="34" charset="-128"/>
            </a:endParaRPr>
          </a:p>
        </p:txBody>
      </p:sp>
      <p:graphicFrame>
        <p:nvGraphicFramePr>
          <p:cNvPr id="375816" name="Object 8"/>
          <p:cNvGraphicFramePr>
            <a:graphicFrameLocks/>
          </p:cNvGraphicFramePr>
          <p:nvPr/>
        </p:nvGraphicFramePr>
        <p:xfrm>
          <a:off x="9229726" y="6715126"/>
          <a:ext cx="5788026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ClipArt" r:id="rId4" imgW="3400200" imgH="3657240" progId="MS_ClipArt_Gallery.2">
                  <p:embed/>
                </p:oleObj>
              </mc:Choice>
              <mc:Fallback>
                <p:oleObj name="ClipArt" r:id="rId4" imgW="3400200" imgH="3657240" progId="MS_ClipArt_Gallery.2">
                  <p:embed/>
                  <p:pic>
                    <p:nvPicPr>
                      <p:cNvPr id="375816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9726" y="6715126"/>
                        <a:ext cx="5788026" cy="622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169916"/>
      </p:ext>
    </p:extLst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1689652" y="1676400"/>
            <a:ext cx="21198633" cy="1065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4150" tIns="92076" rIns="184150" bIns="92076">
            <a:spAutoFit/>
          </a:bodyPr>
          <a:lstStyle/>
          <a:p>
            <a:r>
              <a:rPr lang="en-US" altLang="hu-HU" sz="4000" dirty="0">
                <a:latin typeface="Arial Unicode MS" pitchFamily="34" charset="-128"/>
              </a:rPr>
              <a:t>      </a:t>
            </a:r>
            <a:r>
              <a:rPr lang="es-ES" altLang="hu-HU" sz="4000" dirty="0" smtClean="0">
                <a:latin typeface="Arial Unicode MS" pitchFamily="34" charset="-128"/>
              </a:rPr>
              <a:t>Variable de Marketing     Decisiones Críticas </a:t>
            </a:r>
            <a:br>
              <a:rPr lang="es-ES" altLang="hu-HU" sz="4000" dirty="0" smtClean="0">
                <a:latin typeface="Arial Unicode MS" pitchFamily="34" charset="-128"/>
              </a:rPr>
            </a:br>
            <a:r>
              <a:rPr lang="es-ES" altLang="hu-HU" sz="4000" dirty="0" smtClean="0">
                <a:latin typeface="Arial Unicode MS" pitchFamily="34" charset="-128"/>
              </a:rPr>
              <a:t>			</a:t>
            </a:r>
          </a:p>
          <a:p>
            <a:pPr algn="l"/>
            <a:endParaRPr lang="es-ES" altLang="hu-HU" sz="4000" dirty="0" smtClean="0">
              <a:latin typeface="Arial Unicode MS" pitchFamily="34" charset="-128"/>
            </a:endParaRPr>
          </a:p>
          <a:p>
            <a:pPr algn="l"/>
            <a:r>
              <a:rPr lang="es-ES" altLang="hu-HU" sz="4000" dirty="0" smtClean="0">
                <a:latin typeface="Arial Unicode MS" pitchFamily="34" charset="-128"/>
              </a:rPr>
              <a:t>                          Producto      Calidad de componentes de materiales, estilo, características,  </a:t>
            </a:r>
          </a:p>
          <a:p>
            <a:pPr algn="l"/>
            <a:r>
              <a:rPr lang="es-ES" altLang="hu-HU" sz="4000" dirty="0" smtClean="0">
                <a:latin typeface="Arial Unicode MS" pitchFamily="34" charset="-128"/>
              </a:rPr>
              <a:t>                                              opciones, nombre de marca</a:t>
            </a:r>
          </a:p>
          <a:p>
            <a:pPr algn="l"/>
            <a:endParaRPr lang="es-ES" altLang="hu-HU" sz="4000" dirty="0" smtClean="0">
              <a:latin typeface="Arial Unicode MS" pitchFamily="34" charset="-128"/>
            </a:endParaRPr>
          </a:p>
          <a:p>
            <a:pPr algn="l"/>
            <a:endParaRPr lang="es-ES" altLang="hu-HU" sz="4000" dirty="0" smtClean="0">
              <a:latin typeface="Arial Unicode MS" pitchFamily="34" charset="-128"/>
            </a:endParaRPr>
          </a:p>
          <a:p>
            <a:pPr algn="l"/>
            <a:r>
              <a:rPr lang="es-ES" altLang="hu-HU" sz="4000" dirty="0" smtClean="0">
                <a:latin typeface="Arial Unicode MS" pitchFamily="34" charset="-128"/>
              </a:rPr>
              <a:t>                             Precio       Calidad de imagen, lista de precios, cantidad, descuentos,  </a:t>
            </a:r>
          </a:p>
          <a:p>
            <a:pPr algn="l"/>
            <a:r>
              <a:rPr lang="es-ES" altLang="hu-HU" sz="4000" dirty="0" smtClean="0">
                <a:latin typeface="Arial Unicode MS" pitchFamily="34" charset="-128"/>
              </a:rPr>
              <a:t>                                              pronto pago</a:t>
            </a:r>
          </a:p>
          <a:p>
            <a:pPr algn="l"/>
            <a:endParaRPr lang="es-ES" altLang="hu-HU" sz="4000" dirty="0" smtClean="0">
              <a:latin typeface="Arial Unicode MS" pitchFamily="34" charset="-128"/>
            </a:endParaRPr>
          </a:p>
          <a:p>
            <a:pPr algn="l"/>
            <a:endParaRPr lang="es-ES" altLang="hu-HU" sz="4000" dirty="0" smtClean="0">
              <a:latin typeface="Arial Unicode MS" pitchFamily="34" charset="-128"/>
            </a:endParaRPr>
          </a:p>
          <a:p>
            <a:pPr algn="l"/>
            <a:r>
              <a:rPr lang="es-ES" altLang="hu-HU" sz="4000" dirty="0" smtClean="0">
                <a:latin typeface="Arial Unicode MS" pitchFamily="34" charset="-128"/>
              </a:rPr>
              <a:t> Canales de Distribución       Usar los canales de mayorista y/o minorista, o bien sus tipos  </a:t>
            </a:r>
          </a:p>
          <a:p>
            <a:pPr algn="l"/>
            <a:r>
              <a:rPr lang="es-ES" altLang="hu-HU" sz="4000" dirty="0" smtClean="0">
                <a:latin typeface="Arial Unicode MS" pitchFamily="34" charset="-128"/>
              </a:rPr>
              <a:t>                                              de distribución </a:t>
            </a:r>
          </a:p>
          <a:p>
            <a:pPr algn="l"/>
            <a:endParaRPr lang="es-ES" altLang="hu-HU" sz="4000" dirty="0" smtClean="0">
              <a:latin typeface="Arial Unicode MS" pitchFamily="34" charset="-128"/>
            </a:endParaRPr>
          </a:p>
          <a:p>
            <a:pPr algn="l"/>
            <a:endParaRPr lang="es-ES" altLang="hu-HU" sz="4000" dirty="0" smtClean="0">
              <a:latin typeface="Arial Unicode MS" pitchFamily="34" charset="-128"/>
            </a:endParaRPr>
          </a:p>
          <a:p>
            <a:pPr algn="l"/>
            <a:r>
              <a:rPr lang="es-ES" altLang="hu-HU" sz="4000" dirty="0" smtClean="0">
                <a:latin typeface="Arial Unicode MS" pitchFamily="34" charset="-128"/>
              </a:rPr>
              <a:t>                      Promoción       Selección de medios, mensajes, presupuesto, funciones                  </a:t>
            </a:r>
          </a:p>
          <a:p>
            <a:pPr algn="l"/>
            <a:r>
              <a:rPr lang="es-ES" altLang="hu-HU" sz="4000" dirty="0" smtClean="0">
                <a:latin typeface="Arial Unicode MS" pitchFamily="34" charset="-128"/>
              </a:rPr>
              <a:t>                                              de vendedores</a:t>
            </a:r>
            <a:endParaRPr lang="es-ES" altLang="hu-HU" sz="4000" dirty="0">
              <a:latin typeface="Arial Unicode MS" pitchFamily="34" charset="-128"/>
            </a:endParaRPr>
          </a:p>
        </p:txBody>
      </p:sp>
      <p:sp>
        <p:nvSpPr>
          <p:cNvPr id="377863" name="Line 7"/>
          <p:cNvSpPr>
            <a:spLocks noChangeShapeType="1"/>
          </p:cNvSpPr>
          <p:nvPr/>
        </p:nvSpPr>
        <p:spPr bwMode="auto">
          <a:xfrm>
            <a:off x="3044826" y="3200400"/>
            <a:ext cx="182848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7200"/>
          </a:p>
        </p:txBody>
      </p:sp>
      <p:sp>
        <p:nvSpPr>
          <p:cNvPr id="377864" name="Line 8"/>
          <p:cNvSpPr>
            <a:spLocks noChangeShapeType="1"/>
          </p:cNvSpPr>
          <p:nvPr/>
        </p:nvSpPr>
        <p:spPr bwMode="auto">
          <a:xfrm>
            <a:off x="7921625" y="1676400"/>
            <a:ext cx="0" cy="1127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7200"/>
          </a:p>
        </p:txBody>
      </p:sp>
      <p:sp>
        <p:nvSpPr>
          <p:cNvPr id="377865" name="Line 9"/>
          <p:cNvSpPr>
            <a:spLocks noChangeShapeType="1"/>
          </p:cNvSpPr>
          <p:nvPr/>
        </p:nvSpPr>
        <p:spPr bwMode="auto">
          <a:xfrm>
            <a:off x="3044826" y="5791200"/>
            <a:ext cx="182848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7200"/>
          </a:p>
        </p:txBody>
      </p:sp>
      <p:sp>
        <p:nvSpPr>
          <p:cNvPr id="377866" name="Line 10"/>
          <p:cNvSpPr>
            <a:spLocks noChangeShapeType="1"/>
          </p:cNvSpPr>
          <p:nvPr/>
        </p:nvSpPr>
        <p:spPr bwMode="auto">
          <a:xfrm>
            <a:off x="3044826" y="8229600"/>
            <a:ext cx="182848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7200"/>
          </a:p>
        </p:txBody>
      </p:sp>
      <p:sp>
        <p:nvSpPr>
          <p:cNvPr id="377867" name="Line 11"/>
          <p:cNvSpPr>
            <a:spLocks noChangeShapeType="1"/>
          </p:cNvSpPr>
          <p:nvPr/>
        </p:nvSpPr>
        <p:spPr bwMode="auto">
          <a:xfrm>
            <a:off x="3044826" y="10820400"/>
            <a:ext cx="182848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7200"/>
          </a:p>
        </p:txBody>
      </p:sp>
      <p:sp>
        <p:nvSpPr>
          <p:cNvPr id="377869" name="Rectangle 13"/>
          <p:cNvSpPr>
            <a:spLocks noChangeArrowheads="1"/>
          </p:cNvSpPr>
          <p:nvPr/>
        </p:nvSpPr>
        <p:spPr bwMode="auto">
          <a:xfrm>
            <a:off x="3835401" y="346076"/>
            <a:ext cx="16764000" cy="10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4150" tIns="92076" rIns="184150" bIns="92076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hu-HU" sz="5600" dirty="0" smtClean="0">
                <a:solidFill>
                  <a:schemeClr val="accent2"/>
                </a:solidFill>
                <a:latin typeface="Arial Unicode MS" pitchFamily="34" charset="-128"/>
              </a:rPr>
              <a:t>Decisiones Críticas sobre </a:t>
            </a:r>
            <a:r>
              <a:rPr lang="en-US" altLang="hu-HU" sz="5600" dirty="0" smtClean="0">
                <a:solidFill>
                  <a:schemeClr val="accent2"/>
                </a:solidFill>
                <a:latin typeface="Arial Unicode MS" pitchFamily="34" charset="-128"/>
              </a:rPr>
              <a:t>Marketing-mix</a:t>
            </a:r>
            <a:endParaRPr lang="en-US" altLang="hu-HU" sz="56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935357"/>
      </p:ext>
    </p:extLst>
  </p:cSld>
  <p:clrMapOvr>
    <a:masterClrMapping/>
  </p:clrMapOvr>
  <p:transition spd="slow"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9910" name="Rectangle 6"/>
          <p:cNvSpPr>
            <a:spLocks noGrp="1" noChangeArrowheads="1"/>
          </p:cNvSpPr>
          <p:nvPr>
            <p:ph type="title"/>
          </p:nvPr>
        </p:nvSpPr>
        <p:spPr>
          <a:xfrm>
            <a:off x="1192695" y="1746942"/>
            <a:ext cx="22442557" cy="819149"/>
          </a:xfrm>
          <a:noFill/>
          <a:ln/>
        </p:spPr>
        <p:txBody>
          <a:bodyPr vert="horz" lIns="184150" tIns="92076" rIns="184150" bIns="92076" rtlCol="0" anchor="ctr">
            <a:normAutofit fontScale="90000"/>
          </a:bodyPr>
          <a:lstStyle/>
          <a:p>
            <a:r>
              <a:rPr lang="en-US" altLang="hu-HU" b="0" dirty="0"/>
              <a:t>La </a:t>
            </a:r>
            <a:r>
              <a:rPr lang="es-ES" altLang="hu-HU" b="0" dirty="0" smtClean="0"/>
              <a:t>Investigación del mercado debe determinar</a:t>
            </a:r>
            <a:r>
              <a:rPr lang="en-US" altLang="hu-HU" b="0" dirty="0" smtClean="0"/>
              <a:t>:</a:t>
            </a:r>
            <a:endParaRPr lang="en-US" altLang="hu-HU" b="0" dirty="0"/>
          </a:p>
        </p:txBody>
      </p:sp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02834" y="3610320"/>
            <a:ext cx="16916400" cy="6495359"/>
          </a:xfrm>
          <a:noFill/>
          <a:ln/>
        </p:spPr>
        <p:txBody>
          <a:bodyPr vert="horz" lIns="184150" tIns="92076" rIns="184150" bIns="92076" rtlCol="0">
            <a:normAutofit/>
          </a:bodyPr>
          <a:lstStyle/>
          <a:p>
            <a:r>
              <a:rPr lang="es-ES" altLang="hu-HU" sz="5600" b="1" dirty="0" smtClean="0"/>
              <a:t>Quien compra el producto y el servicio</a:t>
            </a:r>
          </a:p>
          <a:p>
            <a:r>
              <a:rPr lang="es-ES" altLang="hu-HU" sz="5600" b="1" dirty="0" smtClean="0"/>
              <a:t>El tamaño del mercado potencial</a:t>
            </a:r>
          </a:p>
          <a:p>
            <a:r>
              <a:rPr lang="es-ES" altLang="hu-HU" sz="5600" b="1" dirty="0" smtClean="0"/>
              <a:t>Precio a cobrar</a:t>
            </a:r>
          </a:p>
          <a:p>
            <a:r>
              <a:rPr lang="es-ES" altLang="hu-HU" sz="5600" b="1" dirty="0" smtClean="0"/>
              <a:t>El canal de distribución más apropiado</a:t>
            </a:r>
          </a:p>
          <a:p>
            <a:r>
              <a:rPr lang="es-ES" altLang="hu-HU" sz="5600" b="1" dirty="0" smtClean="0"/>
              <a:t>La estrategia de promoción más apropiada para llegar e informar a los potenciales clientes</a:t>
            </a:r>
            <a:endParaRPr lang="es-ES" altLang="hu-HU" sz="5600" b="1" dirty="0"/>
          </a:p>
        </p:txBody>
      </p:sp>
      <p:graphicFrame>
        <p:nvGraphicFramePr>
          <p:cNvPr id="379913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362294"/>
              </p:ext>
            </p:extLst>
          </p:nvPr>
        </p:nvGraphicFramePr>
        <p:xfrm>
          <a:off x="18444126" y="3774798"/>
          <a:ext cx="5191126" cy="4365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ClipArt" r:id="rId4" imgW="3657240" imgH="3073320" progId="MS_ClipArt_Gallery.2">
                  <p:embed/>
                </p:oleObj>
              </mc:Choice>
              <mc:Fallback>
                <p:oleObj name="ClipArt" r:id="rId4" imgW="3657240" imgH="3073320" progId="MS_ClipArt_Gallery.2">
                  <p:embed/>
                  <p:pic>
                    <p:nvPicPr>
                      <p:cNvPr id="379913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4126" y="3774798"/>
                        <a:ext cx="5191126" cy="4365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23139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4006" name="Rectangle 6"/>
          <p:cNvSpPr>
            <a:spLocks noGrp="1" noChangeArrowheads="1"/>
          </p:cNvSpPr>
          <p:nvPr>
            <p:ph type="title"/>
          </p:nvPr>
        </p:nvSpPr>
        <p:spPr>
          <a:xfrm>
            <a:off x="3654426" y="1292224"/>
            <a:ext cx="17221200" cy="927100"/>
          </a:xfrm>
          <a:noFill/>
          <a:ln/>
        </p:spPr>
        <p:txBody>
          <a:bodyPr vert="horz" lIns="184150" tIns="92076" rIns="184150" bIns="92076" rtlCol="0" anchor="ctr">
            <a:normAutofit/>
          </a:bodyPr>
          <a:lstStyle/>
          <a:p>
            <a:r>
              <a:rPr lang="es-ES" altLang="hu-HU" sz="4800" dirty="0" smtClean="0"/>
              <a:t>Pasos a seguir en una investigación de mercado</a:t>
            </a:r>
            <a:r>
              <a:rPr lang="en-US" altLang="hu-HU" sz="4800" dirty="0" smtClean="0"/>
              <a:t>:</a:t>
            </a:r>
            <a:endParaRPr lang="en-US" altLang="hu-HU" sz="4800" dirty="0"/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063273" y="4028661"/>
            <a:ext cx="15339528" cy="5174974"/>
          </a:xfrm>
          <a:noFill/>
          <a:ln/>
        </p:spPr>
        <p:txBody>
          <a:bodyPr vert="horz" lIns="184150" tIns="92076" rIns="184150" bIns="92076" rtlCol="0">
            <a:normAutofit lnSpcReduction="10000"/>
          </a:bodyPr>
          <a:lstStyle/>
          <a:p>
            <a:pPr marL="914400" indent="-914400">
              <a:buFontTx/>
              <a:buAutoNum type="arabicPeriod"/>
            </a:pPr>
            <a:r>
              <a:rPr lang="es-ES" altLang="hu-HU" sz="6400" b="1" dirty="0" smtClean="0"/>
              <a:t>Definir meta y objetivos</a:t>
            </a:r>
          </a:p>
          <a:p>
            <a:pPr marL="914400" indent="-914400">
              <a:buFontTx/>
              <a:buAutoNum type="arabicPeriod"/>
            </a:pPr>
            <a:r>
              <a:rPr lang="es-ES" altLang="hu-HU" sz="6400" b="1" dirty="0" smtClean="0"/>
              <a:t>Reunir datos de fuentes secundarias</a:t>
            </a:r>
          </a:p>
          <a:p>
            <a:pPr marL="914400" indent="-914400">
              <a:buFontTx/>
              <a:buAutoNum type="arabicPeriod"/>
            </a:pPr>
            <a:r>
              <a:rPr lang="es-ES" altLang="hu-HU" sz="6400" b="1" dirty="0" smtClean="0"/>
              <a:t>Reunir datos de fuentes primarias</a:t>
            </a:r>
          </a:p>
          <a:p>
            <a:pPr marL="914400" indent="-914400">
              <a:buFontTx/>
              <a:buAutoNum type="arabicPeriod"/>
            </a:pPr>
            <a:r>
              <a:rPr lang="es-ES" altLang="hu-HU" sz="6400" b="1" dirty="0" smtClean="0"/>
              <a:t>Analizar e </a:t>
            </a:r>
            <a:r>
              <a:rPr lang="es-ES" altLang="hu-HU" sz="6400" b="1" dirty="0" err="1" smtClean="0"/>
              <a:t>interpreter</a:t>
            </a:r>
            <a:r>
              <a:rPr lang="es-ES" altLang="hu-HU" sz="6400" b="1" dirty="0" smtClean="0"/>
              <a:t> los resultados</a:t>
            </a:r>
            <a:endParaRPr lang="es-ES" altLang="hu-HU" sz="6400" b="1" dirty="0"/>
          </a:p>
        </p:txBody>
      </p:sp>
      <p:graphicFrame>
        <p:nvGraphicFramePr>
          <p:cNvPr id="384009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295213"/>
              </p:ext>
            </p:extLst>
          </p:nvPr>
        </p:nvGraphicFramePr>
        <p:xfrm>
          <a:off x="1974849" y="4289287"/>
          <a:ext cx="4346576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ClipArt" r:id="rId4" imgW="2554200" imgH="3657240" progId="MS_ClipArt_Gallery.2">
                  <p:embed/>
                </p:oleObj>
              </mc:Choice>
              <mc:Fallback>
                <p:oleObj name="ClipArt" r:id="rId4" imgW="2554200" imgH="3657240" progId="MS_ClipArt_Gallery.2">
                  <p:embed/>
                  <p:pic>
                    <p:nvPicPr>
                      <p:cNvPr id="384009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49" y="4289287"/>
                        <a:ext cx="4346576" cy="622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4048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6054" name="Rectangle 6"/>
          <p:cNvSpPr>
            <a:spLocks noGrp="1" noChangeArrowheads="1"/>
          </p:cNvSpPr>
          <p:nvPr>
            <p:ph type="title"/>
          </p:nvPr>
        </p:nvSpPr>
        <p:spPr>
          <a:xfrm>
            <a:off x="1397479" y="88901"/>
            <a:ext cx="20440172" cy="1504950"/>
          </a:xfrm>
          <a:noFill/>
          <a:ln/>
        </p:spPr>
        <p:txBody>
          <a:bodyPr vert="horz" lIns="184150" tIns="92076" rIns="184150" bIns="92076" rtlCol="0" anchor="ctr">
            <a:normAutofit fontScale="90000"/>
          </a:bodyPr>
          <a:lstStyle/>
          <a:p>
            <a:r>
              <a:rPr lang="en-US" altLang="hu-HU" dirty="0"/>
              <a:t/>
            </a:r>
            <a:br>
              <a:rPr lang="en-US" altLang="hu-HU" dirty="0"/>
            </a:br>
            <a:r>
              <a:rPr lang="es-ES" altLang="hu-HU" dirty="0" smtClean="0"/>
              <a:t>Pasos para preparar el </a:t>
            </a:r>
            <a:r>
              <a:rPr lang="en-US" altLang="hu-HU" dirty="0" smtClean="0"/>
              <a:t>Plan </a:t>
            </a:r>
            <a:r>
              <a:rPr lang="en-US" altLang="hu-HU" dirty="0"/>
              <a:t>de Marketing:</a:t>
            </a:r>
          </a:p>
        </p:txBody>
      </p:sp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649608" y="2743200"/>
            <a:ext cx="16335374" cy="7971183"/>
          </a:xfrm>
          <a:noFill/>
          <a:ln/>
        </p:spPr>
        <p:txBody>
          <a:bodyPr vert="horz" lIns="184150" tIns="92076" rIns="184150" bIns="92076" rtlCol="0">
            <a:normAutofit/>
          </a:bodyPr>
          <a:lstStyle/>
          <a:p>
            <a:pPr marL="914400" indent="-914400">
              <a:buClr>
                <a:srgbClr val="006600"/>
              </a:buClr>
              <a:buFontTx/>
              <a:buAutoNum type="arabicPeriod"/>
            </a:pPr>
            <a:r>
              <a:rPr lang="es-ES" altLang="hu-HU" sz="5600" b="1" dirty="0" smtClean="0"/>
              <a:t>Definir la situación del negocio</a:t>
            </a:r>
          </a:p>
          <a:p>
            <a:pPr marL="914400" indent="-914400">
              <a:buClr>
                <a:srgbClr val="006600"/>
              </a:buClr>
              <a:buFontTx/>
              <a:buAutoNum type="arabicPeriod"/>
            </a:pPr>
            <a:r>
              <a:rPr lang="es-ES" altLang="hu-HU" sz="5600" b="1" dirty="0" smtClean="0"/>
              <a:t>Definir el mercado objetivo - oportunidades y amenazas</a:t>
            </a:r>
          </a:p>
          <a:p>
            <a:pPr marL="914400" indent="-914400">
              <a:buClr>
                <a:srgbClr val="006600"/>
              </a:buClr>
              <a:buFontTx/>
              <a:buAutoNum type="arabicPeriod"/>
            </a:pPr>
            <a:r>
              <a:rPr lang="es-ES" altLang="hu-HU" sz="5600" b="1" dirty="0" smtClean="0"/>
              <a:t>Considerar fortalezas y debilidades</a:t>
            </a:r>
          </a:p>
          <a:p>
            <a:pPr marL="914400" indent="-914400">
              <a:buClr>
                <a:srgbClr val="006600"/>
              </a:buClr>
              <a:buFontTx/>
              <a:buAutoNum type="arabicPeriod"/>
            </a:pPr>
            <a:r>
              <a:rPr lang="es-ES" altLang="hu-HU" sz="5600" b="1" dirty="0" smtClean="0"/>
              <a:t>Establecer metas y objetivos</a:t>
            </a:r>
          </a:p>
          <a:p>
            <a:pPr marL="914400" indent="-914400">
              <a:buClr>
                <a:srgbClr val="006600"/>
              </a:buClr>
              <a:buFontTx/>
              <a:buAutoNum type="arabicPeriod"/>
            </a:pPr>
            <a:r>
              <a:rPr lang="es-ES" altLang="hu-HU" sz="5600" b="1" dirty="0" smtClean="0"/>
              <a:t>Definir estrategia de marketing</a:t>
            </a:r>
          </a:p>
          <a:p>
            <a:pPr marL="914400" indent="-914400">
              <a:buClr>
                <a:srgbClr val="006600"/>
              </a:buClr>
              <a:buFontTx/>
              <a:buAutoNum type="arabicPeriod"/>
            </a:pPr>
            <a:r>
              <a:rPr lang="es-ES" altLang="hu-HU" sz="5600" b="1" dirty="0" smtClean="0"/>
              <a:t>Coordinar, presupuestar, implementar y monitorizar</a:t>
            </a:r>
            <a:endParaRPr lang="es-ES" altLang="hu-HU" sz="5600" b="1" dirty="0"/>
          </a:p>
        </p:txBody>
      </p:sp>
      <p:graphicFrame>
        <p:nvGraphicFramePr>
          <p:cNvPr id="38605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927151"/>
              </p:ext>
            </p:extLst>
          </p:nvPr>
        </p:nvGraphicFramePr>
        <p:xfrm>
          <a:off x="17554573" y="5210174"/>
          <a:ext cx="5683250" cy="576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ClipArt" r:id="rId4" imgW="3606480" imgH="3657240" progId="MS_ClipArt_Gallery.2">
                  <p:embed/>
                </p:oleObj>
              </mc:Choice>
              <mc:Fallback>
                <p:oleObj name="ClipArt" r:id="rId4" imgW="3606480" imgH="3657240" progId="MS_ClipArt_Gallery.2">
                  <p:embed/>
                  <p:pic>
                    <p:nvPicPr>
                      <p:cNvPr id="386057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4573" y="5210174"/>
                        <a:ext cx="5683250" cy="5762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567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1815686" y="3084778"/>
            <a:ext cx="15319375" cy="794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4150" tIns="92076" rIns="184150" bIns="9207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hu-HU" sz="7200" dirty="0">
                <a:latin typeface="Arial Unicode MS" pitchFamily="34" charset="-128"/>
              </a:rPr>
              <a:t>El </a:t>
            </a:r>
            <a:r>
              <a:rPr lang="es-ES" altLang="hu-HU" sz="7200" i="1" dirty="0" smtClean="0">
                <a:latin typeface="Arial Unicode MS" pitchFamily="34" charset="-128"/>
              </a:rPr>
              <a:t>sistema de marketing</a:t>
            </a:r>
            <a:r>
              <a:rPr lang="es-ES" altLang="hu-HU" sz="7200" dirty="0" smtClean="0">
                <a:latin typeface="Arial Unicode MS" pitchFamily="34" charset="-128"/>
              </a:rPr>
              <a:t> identifica los principales componentes interactuantes (producto, precio, distribución, promoción) tanto internos como externos, que permitan  a la empresa proveer productos al mercado</a:t>
            </a:r>
            <a:endParaRPr lang="es-ES" altLang="hu-HU" sz="7200" dirty="0">
              <a:latin typeface="Arial Unicode MS" pitchFamily="34" charset="-128"/>
            </a:endParaRPr>
          </a:p>
        </p:txBody>
      </p:sp>
      <p:graphicFrame>
        <p:nvGraphicFramePr>
          <p:cNvPr id="388104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508622"/>
              </p:ext>
            </p:extLst>
          </p:nvPr>
        </p:nvGraphicFramePr>
        <p:xfrm>
          <a:off x="17585913" y="3796748"/>
          <a:ext cx="5791200" cy="439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lipArt" r:id="rId4" imgW="3657240" imgH="2585880" progId="MS_ClipArt_Gallery.2">
                  <p:embed/>
                </p:oleObj>
              </mc:Choice>
              <mc:Fallback>
                <p:oleObj name="ClipArt" r:id="rId4" imgW="3657240" imgH="2585880" progId="MS_ClipArt_Gallery.2">
                  <p:embed/>
                  <p:pic>
                    <p:nvPicPr>
                      <p:cNvPr id="388104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5913" y="3796748"/>
                        <a:ext cx="5791200" cy="4394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hu-HU" dirty="0"/>
              <a:t>El sistema de M</a:t>
            </a:r>
            <a:r>
              <a:rPr lang="hu-HU" altLang="hu-HU" dirty="0"/>
              <a:t>arketing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89886210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3048002" y="4121150"/>
            <a:ext cx="18303874" cy="15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8800" dirty="0">
                <a:solidFill>
                  <a:schemeClr val="accent5"/>
                </a:solidFill>
                <a:latin typeface="Arial Unicode MS" pitchFamily="34" charset="-128"/>
              </a:rPr>
              <a:t>El Plan Financiero</a:t>
            </a:r>
          </a:p>
        </p:txBody>
      </p:sp>
    </p:spTree>
    <p:extLst>
      <p:ext uri="{BB962C8B-B14F-4D97-AF65-F5344CB8AC3E}">
        <p14:creationId xmlns:p14="http://schemas.microsoft.com/office/powerpoint/2010/main" val="1356801002"/>
      </p:ext>
    </p:extLst>
  </p:cSld>
  <p:clrMapOvr>
    <a:masterClrMapping/>
  </p:clrMapOvr>
  <p:transition spd="slow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351722" y="914400"/>
            <a:ext cx="19958052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r>
              <a:rPr lang="en-US" altLang="hu-HU" b="0" dirty="0"/>
              <a:t/>
            </a:r>
            <a:br>
              <a:rPr lang="en-US" altLang="hu-HU" b="0" dirty="0"/>
            </a:br>
            <a:r>
              <a:rPr lang="es-ES" altLang="hu-HU" b="0" dirty="0" smtClean="0"/>
              <a:t>El Flujo de caja no es sinónimo de beneficio</a:t>
            </a:r>
            <a:endParaRPr lang="es-ES" altLang="hu-HU" b="0" dirty="0"/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3791503" y="3631512"/>
            <a:ext cx="14757400" cy="578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hu-HU" sz="5600" dirty="0" smtClean="0">
                <a:latin typeface="Arial Unicode MS" pitchFamily="34" charset="-128"/>
              </a:rPr>
              <a:t>El flujo de caja resulta de la diferencia entre pagos y cobros</a:t>
            </a:r>
          </a:p>
          <a:p>
            <a:pPr algn="just">
              <a:spcBef>
                <a:spcPct val="50000"/>
              </a:spcBef>
            </a:pPr>
            <a:r>
              <a:rPr lang="es-ES" altLang="hu-HU" sz="5600" dirty="0" smtClean="0">
                <a:latin typeface="Arial Unicode MS" pitchFamily="34" charset="-128"/>
              </a:rPr>
              <a:t>La caja fluye solo cuando los pagos se reciben o se expiden. Las ventas pueden derivar en resultados inmediatos en caja, o no</a:t>
            </a:r>
            <a:endParaRPr lang="es-ES" altLang="hu-HU" sz="5600" dirty="0">
              <a:latin typeface="Arial Unicode MS" pitchFamily="34" charset="-128"/>
            </a:endParaRPr>
          </a:p>
        </p:txBody>
      </p:sp>
      <p:pic>
        <p:nvPicPr>
          <p:cNvPr id="392199" name="Picture 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074" y="6053665"/>
            <a:ext cx="25654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17565"/>
      </p:ext>
    </p:extLst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27017" name="Rectangle 9"/>
          <p:cNvSpPr>
            <a:spLocks noGrp="1" noChangeArrowheads="1"/>
          </p:cNvSpPr>
          <p:nvPr>
            <p:ph type="title"/>
          </p:nvPr>
        </p:nvSpPr>
        <p:spPr>
          <a:xfrm>
            <a:off x="1621766" y="685800"/>
            <a:ext cx="21479774" cy="1371600"/>
          </a:xfrm>
        </p:spPr>
        <p:txBody>
          <a:bodyPr>
            <a:normAutofit fontScale="90000"/>
          </a:bodyPr>
          <a:lstStyle/>
          <a:p>
            <a:r>
              <a:rPr lang="en-US" altLang="hu-HU" dirty="0">
                <a:effectLst/>
              </a:rPr>
              <a:t>Antes de </a:t>
            </a:r>
            <a:r>
              <a:rPr lang="es-ES" altLang="hu-HU" dirty="0" smtClean="0">
                <a:effectLst/>
              </a:rPr>
              <a:t>calcular las finanzas previsionales:</a:t>
            </a:r>
            <a:endParaRPr lang="es-ES" altLang="hu-HU" dirty="0">
              <a:effectLst/>
            </a:endParaRP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3197225" y="8207376"/>
            <a:ext cx="17983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/>
          <a:lstStyle>
            <a:lvl1pPr>
              <a:spcBef>
                <a:spcPct val="2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209675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52575" indent="-228600">
              <a:spcBef>
                <a:spcPct val="2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95475" indent="-228600">
              <a:spcBef>
                <a:spcPct val="2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8375" indent="-228600">
              <a:spcBef>
                <a:spcPct val="2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5575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2775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9975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7175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hu-HU" sz="56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3197226" y="304800"/>
            <a:ext cx="1813242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 anchor="ctr"/>
          <a:lstStyle/>
          <a:p>
            <a:r>
              <a:rPr lang="en-US" altLang="hu-HU" sz="72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2127218" y="2594393"/>
            <a:ext cx="15465044" cy="817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/>
          <a:lstStyle>
            <a:lvl1pPr marL="536575" indent="-536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12800" indent="1111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9177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5542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1908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6480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1052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5624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196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Tx/>
              <a:buAutoNum type="arabicPeriod"/>
            </a:pPr>
            <a:r>
              <a:rPr lang="en-US" altLang="hu-HU" sz="4800" dirty="0">
                <a:latin typeface="Arial Unicode MS" pitchFamily="34" charset="-128"/>
              </a:rPr>
              <a:t> </a:t>
            </a:r>
            <a:r>
              <a:rPr lang="es-ES" altLang="hu-HU" sz="4800" dirty="0" smtClean="0">
                <a:latin typeface="Arial Unicode MS" pitchFamily="34" charset="-128"/>
              </a:rPr>
              <a:t>Preparar estimaciones operativas y de capital</a:t>
            </a:r>
          </a:p>
          <a:p>
            <a:pPr>
              <a:spcBef>
                <a:spcPct val="20000"/>
              </a:spcBef>
              <a:buSzPct val="100000"/>
              <a:buFontTx/>
              <a:buAutoNum type="arabicPeriod"/>
            </a:pPr>
            <a:r>
              <a:rPr lang="es-ES" altLang="hu-HU" sz="4800" dirty="0" smtClean="0">
                <a:latin typeface="Arial Unicode MS" pitchFamily="34" charset="-128"/>
              </a:rPr>
              <a:t> Desarrollar una estimación de ventas</a:t>
            </a:r>
          </a:p>
          <a:p>
            <a:pPr>
              <a:spcBef>
                <a:spcPct val="20000"/>
              </a:spcBef>
              <a:buSzPct val="100000"/>
              <a:buFontTx/>
              <a:buAutoNum type="arabicPeriod"/>
            </a:pPr>
            <a:r>
              <a:rPr lang="es-ES" altLang="hu-HU" sz="4800" dirty="0" smtClean="0">
                <a:latin typeface="Arial Unicode MS" pitchFamily="34" charset="-128"/>
              </a:rPr>
              <a:t> Las estimaciones de producción proveen la base para proyectar los flujos de caja</a:t>
            </a:r>
          </a:p>
          <a:p>
            <a:endParaRPr lang="es-ES" altLang="hu-HU" sz="4800" dirty="0" smtClean="0">
              <a:latin typeface="Arial" panose="020B0604020202020204" pitchFamily="34" charset="0"/>
            </a:endParaRPr>
          </a:p>
          <a:p>
            <a:r>
              <a:rPr lang="es-ES" altLang="hu-HU" sz="4800" dirty="0" smtClean="0">
                <a:latin typeface="Arial" panose="020B0604020202020204" pitchFamily="34" charset="0"/>
              </a:rPr>
              <a:t>Tener en cuenta:</a:t>
            </a:r>
          </a:p>
          <a:p>
            <a:pPr indent="0"/>
            <a:r>
              <a:rPr lang="es-ES" altLang="hu-HU" sz="4800" dirty="0" smtClean="0">
                <a:latin typeface="Arial" panose="020B0604020202020204" pitchFamily="34" charset="0"/>
              </a:rPr>
              <a:t>Las estimaciones operativas se focalizan en costes operativos</a:t>
            </a:r>
          </a:p>
          <a:p>
            <a:pPr indent="0"/>
            <a:r>
              <a:rPr lang="es-ES" altLang="hu-HU" sz="4800" dirty="0" smtClean="0">
                <a:latin typeface="Arial" panose="020B0604020202020204" pitchFamily="34" charset="0"/>
              </a:rPr>
              <a:t>Las estimaciones de capital evalúan gastos que impactarán al negocio durante más de un año </a:t>
            </a:r>
          </a:p>
          <a:p>
            <a:pPr>
              <a:spcBef>
                <a:spcPct val="20000"/>
              </a:spcBef>
            </a:pPr>
            <a:endParaRPr lang="es-ES" altLang="hu-HU" sz="7200" dirty="0"/>
          </a:p>
        </p:txBody>
      </p:sp>
      <p:pic>
        <p:nvPicPr>
          <p:cNvPr id="427016" name="Picture 8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513" y="4868864"/>
            <a:ext cx="5965824" cy="442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4152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6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256307" y="1982859"/>
            <a:ext cx="17509022" cy="27368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/>
          </a:bodyPr>
          <a:lstStyle/>
          <a:p>
            <a:pPr algn="l"/>
            <a:r>
              <a:rPr lang="es-ES" altLang="hu-HU" sz="4800" dirty="0" smtClean="0"/>
              <a:t>Dado que muchos negocios fracasan por falta de liquidez, es muy importante que el emprendedor desarrolle una estimación previsional realista de flujo de caja</a:t>
            </a:r>
            <a:endParaRPr lang="es-ES" altLang="hu-HU" sz="4800" dirty="0"/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343274" y="4869348"/>
            <a:ext cx="10801350" cy="762745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pPr>
              <a:buClr>
                <a:schemeClr val="accent2"/>
              </a:buClr>
              <a:buFont typeface="WP IconicSymbolsA" pitchFamily="2" charset="2"/>
              <a:buChar char="T"/>
            </a:pPr>
            <a:r>
              <a:rPr lang="es-ES" altLang="hu-HU" dirty="0" smtClean="0">
                <a:solidFill>
                  <a:schemeClr val="accent2"/>
                </a:solidFill>
              </a:rPr>
              <a:t>En caso que los pagos excedan a los cobros, planificar bien la solicitud de préstamos o usar reservas de liquidez</a:t>
            </a:r>
          </a:p>
          <a:p>
            <a:pPr>
              <a:buClr>
                <a:schemeClr val="accent2"/>
              </a:buClr>
              <a:buFont typeface="WP IconicSymbolsA" pitchFamily="2" charset="2"/>
              <a:buChar char="T"/>
            </a:pPr>
            <a:r>
              <a:rPr lang="es-ES" altLang="hu-HU" dirty="0" smtClean="0">
                <a:solidFill>
                  <a:schemeClr val="accent2"/>
                </a:solidFill>
              </a:rPr>
              <a:t>Invertir flujos de caja positivos en fuentes de periodo corto </a:t>
            </a:r>
          </a:p>
          <a:p>
            <a:pPr>
              <a:buClr>
                <a:schemeClr val="accent2"/>
              </a:buClr>
              <a:buFont typeface="WP IconicSymbolsA" pitchFamily="2" charset="2"/>
              <a:buChar char="T"/>
            </a:pPr>
            <a:r>
              <a:rPr lang="es-ES" altLang="hu-HU" dirty="0" smtClean="0">
                <a:solidFill>
                  <a:schemeClr val="accent2"/>
                </a:solidFill>
              </a:rPr>
              <a:t>Establecer diferentes escenarios basados en diferentes niveles de éxito</a:t>
            </a:r>
            <a:endParaRPr lang="es-ES" altLang="hu-HU" dirty="0">
              <a:solidFill>
                <a:schemeClr val="accent2"/>
              </a:solidFill>
            </a:endParaRPr>
          </a:p>
        </p:txBody>
      </p:sp>
      <p:pic>
        <p:nvPicPr>
          <p:cNvPr id="39629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826" y="5994401"/>
            <a:ext cx="66865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4724401" y="444500"/>
            <a:ext cx="1480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 anchor="ctr"/>
          <a:lstStyle>
            <a:lvl1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s-ES" altLang="hu-HU" sz="5600" b="0" dirty="0"/>
              <a:t>Estimación de Flujo de Caja previsional</a:t>
            </a:r>
          </a:p>
        </p:txBody>
      </p:sp>
    </p:spTree>
    <p:extLst>
      <p:ext uri="{BB962C8B-B14F-4D97-AF65-F5344CB8AC3E}">
        <p14:creationId xmlns:p14="http://schemas.microsoft.com/office/powerpoint/2010/main" val="238622446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972E78E-3C0A-4B1E-94C9-DA578885F7D5}"/>
              </a:ext>
            </a:extLst>
          </p:cNvPr>
          <p:cNvSpPr/>
          <p:nvPr/>
        </p:nvSpPr>
        <p:spPr>
          <a:xfrm>
            <a:off x="22533429" y="653143"/>
            <a:ext cx="1502228" cy="146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BBE8B0B5-4298-4935-AAAF-7E3C2FF80771}"/>
              </a:ext>
            </a:extLst>
          </p:cNvPr>
          <p:cNvSpPr/>
          <p:nvPr/>
        </p:nvSpPr>
        <p:spPr>
          <a:xfrm>
            <a:off x="2028647" y="2294022"/>
            <a:ext cx="1757680" cy="120703"/>
          </a:xfrm>
          <a:prstGeom prst="rect">
            <a:avLst/>
          </a:prstGeom>
          <a:solidFill>
            <a:srgbClr val="ED5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497A19B6-0F85-4731-B3BF-90F571E2C3C8}"/>
              </a:ext>
            </a:extLst>
          </p:cNvPr>
          <p:cNvSpPr>
            <a:spLocks/>
          </p:cNvSpPr>
          <p:nvPr/>
        </p:nvSpPr>
        <p:spPr bwMode="auto">
          <a:xfrm>
            <a:off x="1160289" y="1257501"/>
            <a:ext cx="675345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400" b="1" spc="500" dirty="0">
                <a:solidFill>
                  <a:srgbClr val="0F6485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CONTENIDOS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16813" y="2517900"/>
            <a:ext cx="17949274" cy="1052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76" tIns="88900" rIns="180976" bIns="88900">
            <a:spAutoFit/>
          </a:bodyPr>
          <a:lstStyle>
            <a:lvl1pPr marL="363538" indent="-36353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hu-HU" sz="4800" dirty="0" smtClean="0">
                <a:latin typeface="Arial Unicode MS" pitchFamily="34" charset="-128"/>
              </a:rPr>
              <a:t>El Plan de Negocio es un documento </a:t>
            </a:r>
            <a:r>
              <a:rPr lang="es-ES" altLang="hu-HU" sz="48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/>
              </a:rPr>
              <a:t>conciso, convincente y creíble</a:t>
            </a:r>
            <a:r>
              <a:rPr lang="es-ES" altLang="hu-HU" sz="4800" dirty="0" smtClean="0">
                <a:latin typeface="Arial Unicode MS" pitchFamily="34" charset="-128"/>
                <a:ea typeface="Arial Unicode MS"/>
              </a:rPr>
              <a:t> reda</a:t>
            </a:r>
            <a:r>
              <a:rPr lang="es-ES" altLang="hu-HU" sz="4800" dirty="0" smtClean="0">
                <a:latin typeface="Arial Unicode MS" pitchFamily="34" charset="-128"/>
              </a:rPr>
              <a:t>ctado por la persona emprendedora para describir:</a:t>
            </a:r>
          </a:p>
          <a:p>
            <a:pPr marL="685800" indent="-685800">
              <a:spcBef>
                <a:spcPct val="50000"/>
              </a:spcBef>
              <a:buFontTx/>
              <a:buChar char="-"/>
            </a:pPr>
            <a:r>
              <a:rPr lang="es-ES" altLang="hu-HU" sz="4800" dirty="0" smtClean="0">
                <a:latin typeface="Arial Unicode MS" pitchFamily="34" charset="-128"/>
              </a:rPr>
              <a:t>La iniciativa empresarial</a:t>
            </a:r>
          </a:p>
          <a:p>
            <a:pPr marL="685800" indent="-685800">
              <a:spcBef>
                <a:spcPct val="50000"/>
              </a:spcBef>
              <a:buFontTx/>
              <a:buChar char="-"/>
            </a:pPr>
            <a:r>
              <a:rPr lang="es-ES" altLang="hu-HU" sz="4800" dirty="0" smtClean="0">
                <a:latin typeface="Arial Unicode MS" pitchFamily="34" charset="-128"/>
              </a:rPr>
              <a:t>Situación del mercado</a:t>
            </a:r>
          </a:p>
          <a:p>
            <a:pPr marL="685800" indent="-685800">
              <a:spcBef>
                <a:spcPct val="50000"/>
              </a:spcBef>
              <a:buFontTx/>
              <a:buChar char="-"/>
            </a:pPr>
            <a:r>
              <a:rPr lang="es-ES" altLang="hu-HU" sz="4800" dirty="0" smtClean="0">
                <a:latin typeface="Arial Unicode MS" pitchFamily="34" charset="-128"/>
              </a:rPr>
              <a:t>Decisiones estratégicas</a:t>
            </a:r>
          </a:p>
          <a:p>
            <a:pPr marL="685800" indent="-685800">
              <a:spcBef>
                <a:spcPct val="50000"/>
              </a:spcBef>
              <a:buFontTx/>
              <a:buChar char="-"/>
            </a:pPr>
            <a:r>
              <a:rPr lang="es-ES" altLang="hu-HU" sz="4800" dirty="0" smtClean="0">
                <a:latin typeface="Arial Unicode MS" pitchFamily="34" charset="-128"/>
              </a:rPr>
              <a:t>Estrategias de implementación</a:t>
            </a:r>
          </a:p>
          <a:p>
            <a:pPr marL="685800" indent="-685800">
              <a:spcBef>
                <a:spcPct val="50000"/>
              </a:spcBef>
              <a:buFontTx/>
              <a:buChar char="-"/>
            </a:pPr>
            <a:endParaRPr lang="es-ES" altLang="hu-HU" sz="4800" dirty="0" smtClean="0">
              <a:latin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altLang="hu-HU" sz="4800" dirty="0" smtClean="0">
                <a:latin typeface="Arial Unicode MS" pitchFamily="34" charset="-128"/>
              </a:rPr>
              <a:t>Los principales objetivos del plan son:</a:t>
            </a:r>
          </a:p>
          <a:p>
            <a:pPr marL="685800" indent="-685800">
              <a:spcBef>
                <a:spcPct val="50000"/>
              </a:spcBef>
              <a:buFontTx/>
              <a:buChar char="-"/>
            </a:pPr>
            <a:r>
              <a:rPr lang="es-ES" altLang="hu-HU" sz="4800" dirty="0" smtClean="0">
                <a:latin typeface="Arial Unicode MS" pitchFamily="34" charset="-128"/>
              </a:rPr>
              <a:t>Fundamentar las necesidades financieras del emprendedor</a:t>
            </a:r>
          </a:p>
          <a:p>
            <a:pPr marL="685800" indent="-685800">
              <a:spcBef>
                <a:spcPct val="50000"/>
              </a:spcBef>
              <a:buFontTx/>
              <a:buChar char="-"/>
            </a:pPr>
            <a:r>
              <a:rPr lang="es-ES" altLang="hu-HU" sz="4800" dirty="0" smtClean="0">
                <a:latin typeface="Arial Unicode MS" pitchFamily="34" charset="-128"/>
              </a:rPr>
              <a:t>Guiar la futura evolución de la iniciativa</a:t>
            </a:r>
            <a:endParaRPr lang="es-ES" altLang="hu-HU" sz="48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63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248980" y="1338546"/>
            <a:ext cx="17678400" cy="1377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pPr algn="l"/>
            <a:r>
              <a:rPr lang="es-ES" altLang="hu-HU" b="0" dirty="0" smtClean="0"/>
              <a:t>Cómo preparar una estimación previsional de ingresos:</a:t>
            </a:r>
            <a:endParaRPr lang="es-ES" altLang="hu-HU" b="0" dirty="0"/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70182" y="4406348"/>
            <a:ext cx="13106402" cy="692426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pPr marL="914400" indent="-914400">
              <a:buClr>
                <a:schemeClr val="accent2"/>
              </a:buClr>
              <a:buFontTx/>
              <a:buAutoNum type="arabicPeriod"/>
            </a:pPr>
            <a:r>
              <a:rPr lang="es-ES" altLang="hu-HU" sz="5600" dirty="0" smtClean="0"/>
              <a:t>Calcular ventas mensualmente</a:t>
            </a:r>
          </a:p>
          <a:p>
            <a:pPr marL="914400" indent="-914400">
              <a:buClr>
                <a:schemeClr val="accent2"/>
              </a:buClr>
              <a:buFontTx/>
              <a:buAutoNum type="arabicPeriod"/>
            </a:pPr>
            <a:r>
              <a:rPr lang="es-ES" altLang="hu-HU" sz="5600" dirty="0" smtClean="0"/>
              <a:t>Calcular gastos de operación mensualmente durante el primer año</a:t>
            </a:r>
          </a:p>
          <a:p>
            <a:pPr marL="914400" indent="-914400">
              <a:buClr>
                <a:schemeClr val="accent2"/>
              </a:buClr>
              <a:buFontTx/>
              <a:buAutoNum type="arabicPeriod"/>
            </a:pPr>
            <a:r>
              <a:rPr lang="es-ES" altLang="hu-HU" sz="5600" dirty="0" smtClean="0"/>
              <a:t>Incluir posibles gastos extra y explicarlos</a:t>
            </a:r>
          </a:p>
          <a:p>
            <a:pPr marL="914400" indent="-914400">
              <a:buClr>
                <a:schemeClr val="accent2"/>
              </a:buClr>
              <a:buFontTx/>
              <a:buAutoNum type="arabicPeriod"/>
            </a:pPr>
            <a:r>
              <a:rPr lang="es-ES" altLang="hu-HU" sz="5600" dirty="0" smtClean="0"/>
              <a:t>Ser conservador, especialmente en estimación de ventas</a:t>
            </a:r>
            <a:endParaRPr lang="es-ES" altLang="hu-HU" sz="5600" dirty="0"/>
          </a:p>
        </p:txBody>
      </p:sp>
      <p:pic>
        <p:nvPicPr>
          <p:cNvPr id="39834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873" y="3832227"/>
            <a:ext cx="727075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9294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657600" y="2536826"/>
            <a:ext cx="15935325" cy="1371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pPr algn="just"/>
            <a:r>
              <a:rPr lang="es-ES" altLang="hu-HU" sz="4800" dirty="0" smtClean="0"/>
              <a:t>El análisis del punto de equilibrio es una técnica para determinar cuántas unidades deben venderse para alcanzar el mismo</a:t>
            </a:r>
            <a:r>
              <a:rPr lang="en-US" altLang="hu-HU" sz="4800" dirty="0"/>
              <a:t/>
            </a:r>
            <a:br>
              <a:rPr lang="en-US" altLang="hu-HU" sz="4800" dirty="0"/>
            </a:br>
            <a:endParaRPr lang="en-US" altLang="hu-HU" sz="4800" dirty="0"/>
          </a:p>
        </p:txBody>
      </p:sp>
      <p:sp>
        <p:nvSpPr>
          <p:cNvPr id="4003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4825" y="4572000"/>
            <a:ext cx="9144000" cy="883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pPr>
              <a:buFont typeface="WP IconicSymbolsB" pitchFamily="2" charset="2"/>
              <a:buChar char="'"/>
            </a:pPr>
            <a:r>
              <a:rPr lang="es-ES" altLang="hu-HU" dirty="0" smtClean="0">
                <a:solidFill>
                  <a:schemeClr val="accent2"/>
                </a:solidFill>
              </a:rPr>
              <a:t>El Punto de equilibrio es el volumen de ventas donde no hay ni beneficios ni pérdidas</a:t>
            </a:r>
          </a:p>
          <a:p>
            <a:pPr>
              <a:buFont typeface="WP IconicSymbolsB" pitchFamily="2" charset="2"/>
              <a:buChar char="'"/>
            </a:pPr>
            <a:endParaRPr lang="es-ES" altLang="hu-HU" dirty="0" smtClean="0">
              <a:solidFill>
                <a:schemeClr val="accent2"/>
              </a:solidFill>
            </a:endParaRPr>
          </a:p>
          <a:p>
            <a:pPr>
              <a:buFont typeface="WP IconicSymbolsB" pitchFamily="2" charset="2"/>
              <a:buChar char="&amp;"/>
            </a:pPr>
            <a:r>
              <a:rPr lang="es-ES" altLang="hu-HU" dirty="0" smtClean="0">
                <a:solidFill>
                  <a:schemeClr val="accent2"/>
                </a:solidFill>
              </a:rPr>
              <a:t>El Punto de equilibrio es el volumen de ventas necesario para cubrir los costes variables y fijos</a:t>
            </a:r>
            <a:endParaRPr lang="es-ES" altLang="hu-HU" dirty="0">
              <a:solidFill>
                <a:schemeClr val="accent2"/>
              </a:solidFill>
            </a:endParaRPr>
          </a:p>
        </p:txBody>
      </p:sp>
      <p:pic>
        <p:nvPicPr>
          <p:cNvPr id="400390" name="Picture 6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25" y="5416550"/>
            <a:ext cx="7620000" cy="50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/>
        </p:nvSpPr>
        <p:spPr bwMode="auto">
          <a:xfrm>
            <a:off x="6182139" y="919145"/>
            <a:ext cx="103278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hu-HU" sz="5600" dirty="0">
                <a:solidFill>
                  <a:schemeClr val="accent2"/>
                </a:solidFill>
              </a:rPr>
              <a:t>Análisis de Punto de Equilibrio</a:t>
            </a:r>
            <a:endParaRPr lang="en-US" altLang="hu-HU" sz="5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6949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0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880049" y="1777521"/>
            <a:ext cx="20617551" cy="7683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r>
              <a:rPr lang="es-ES" altLang="hu-HU" b="0" dirty="0"/>
              <a:t>Software de apoyo para el plan financiero</a:t>
            </a:r>
            <a:br>
              <a:rPr lang="es-ES" altLang="hu-HU" b="0" dirty="0"/>
            </a:br>
            <a:endParaRPr lang="en-US" altLang="hu-HU" b="0" dirty="0"/>
          </a:p>
        </p:txBody>
      </p:sp>
      <p:sp>
        <p:nvSpPr>
          <p:cNvPr id="402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70399" y="3546547"/>
            <a:ext cx="18416783" cy="67901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r>
              <a:rPr lang="es-ES" altLang="hu-HU" dirty="0" smtClean="0"/>
              <a:t>Se pueden usar hojas de cálculo para analizar el punto de equilibrio y construir estimaciones financieras previsionales</a:t>
            </a:r>
          </a:p>
          <a:p>
            <a:endParaRPr lang="es-ES" altLang="hu-HU" dirty="0" smtClean="0"/>
          </a:p>
          <a:p>
            <a:r>
              <a:rPr lang="es-ES" altLang="hu-HU" dirty="0" smtClean="0"/>
              <a:t>Los programas para Pymes permiten emitir cheques, nóminas, emitir y pagar facturas, inventariar, y gestionar préstamos e impuestos </a:t>
            </a:r>
            <a:endParaRPr lang="es-ES" altLang="hu-HU" dirty="0"/>
          </a:p>
        </p:txBody>
      </p:sp>
    </p:spTree>
    <p:extLst>
      <p:ext uri="{BB962C8B-B14F-4D97-AF65-F5344CB8AC3E}">
        <p14:creationId xmlns:p14="http://schemas.microsoft.com/office/powerpoint/2010/main" val="18623227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4487" name="Rectangle 7"/>
          <p:cNvSpPr>
            <a:spLocks noChangeArrowheads="1"/>
          </p:cNvSpPr>
          <p:nvPr/>
        </p:nvSpPr>
        <p:spPr bwMode="auto">
          <a:xfrm>
            <a:off x="3048002" y="4062923"/>
            <a:ext cx="18303874" cy="15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hu-HU" sz="8800" dirty="0">
                <a:solidFill>
                  <a:schemeClr val="accent5"/>
                </a:solidFill>
              </a:rPr>
              <a:t>  	El Plan de Organización</a:t>
            </a:r>
          </a:p>
        </p:txBody>
      </p:sp>
    </p:spTree>
    <p:extLst>
      <p:ext uri="{BB962C8B-B14F-4D97-AF65-F5344CB8AC3E}">
        <p14:creationId xmlns:p14="http://schemas.microsoft.com/office/powerpoint/2010/main" val="4138337621"/>
      </p:ext>
    </p:extLst>
  </p:cSld>
  <p:clrMapOvr>
    <a:masterClrMapping/>
  </p:clrMapOvr>
  <p:transition spd="slow"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60" y="1505503"/>
            <a:ext cx="9777365" cy="1116478"/>
          </a:xfrm>
        </p:spPr>
        <p:txBody>
          <a:bodyPr>
            <a:normAutofit fontScale="90000"/>
          </a:bodyPr>
          <a:lstStyle/>
          <a:p>
            <a:r>
              <a:rPr lang="es-ES" altLang="hu-HU" dirty="0"/>
              <a:t>Plan de </a:t>
            </a:r>
            <a:r>
              <a:rPr lang="es-ES" altLang="hu-HU" dirty="0" smtClean="0"/>
              <a:t>Organización</a:t>
            </a:r>
            <a:endParaRPr lang="es-ES" altLang="hu-HU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6984" y="3505200"/>
            <a:ext cx="17437735" cy="6004560"/>
          </a:xfrm>
        </p:spPr>
        <p:txBody>
          <a:bodyPr>
            <a:normAutofit/>
          </a:bodyPr>
          <a:lstStyle/>
          <a:p>
            <a:pPr marL="914400" indent="-914400">
              <a:buFontTx/>
              <a:buAutoNum type="arabicPeriod"/>
            </a:pPr>
            <a:r>
              <a:rPr lang="es-ES" altLang="hu-HU" sz="6400" dirty="0"/>
              <a:t>Decidir la forma legal de la empresa</a:t>
            </a:r>
          </a:p>
          <a:p>
            <a:pPr marL="914400" indent="-914400">
              <a:buFontTx/>
              <a:buAutoNum type="arabicPeriod"/>
            </a:pPr>
            <a:endParaRPr lang="es-ES" altLang="hu-HU" sz="6400" dirty="0"/>
          </a:p>
          <a:p>
            <a:pPr marL="914400" indent="-914400">
              <a:buFontTx/>
              <a:buAutoNum type="arabicPeriod"/>
            </a:pPr>
            <a:r>
              <a:rPr lang="es-ES" altLang="hu-HU" sz="6400" dirty="0"/>
              <a:t>Crear la organización</a:t>
            </a:r>
            <a:endParaRPr lang="hu-HU" altLang="hu-HU" sz="6400" dirty="0"/>
          </a:p>
          <a:p>
            <a:pPr marL="914400" indent="-914400">
              <a:buFontTx/>
              <a:buAutoNum type="arabicPeriod"/>
            </a:pPr>
            <a:endParaRPr lang="hu-HU" altLang="hu-HU" sz="6400" dirty="0"/>
          </a:p>
          <a:p>
            <a:pPr marL="914400" indent="-914400">
              <a:buFontTx/>
              <a:buAutoNum type="arabicPeriod"/>
            </a:pPr>
            <a:r>
              <a:rPr lang="es-ES" altLang="hu-HU" sz="6400" dirty="0"/>
              <a:t>Seleccionar el primer consejo de dirección</a:t>
            </a:r>
            <a:endParaRPr lang="en-US" altLang="hu-HU" sz="6400" dirty="0"/>
          </a:p>
        </p:txBody>
      </p:sp>
    </p:spTree>
    <p:extLst>
      <p:ext uri="{BB962C8B-B14F-4D97-AF65-F5344CB8AC3E}">
        <p14:creationId xmlns:p14="http://schemas.microsoft.com/office/powerpoint/2010/main" val="2402470950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6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46475" y="3257551"/>
            <a:ext cx="14642133" cy="90741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pPr marL="0" indent="0">
              <a:buNone/>
            </a:pPr>
            <a:r>
              <a:rPr lang="es-ES" altLang="hu-HU" sz="5600" b="1" dirty="0" smtClean="0"/>
              <a:t>Construir una organización requiere de planificación y estrategia meticulosa </a:t>
            </a:r>
          </a:p>
          <a:p>
            <a:pPr marL="0" indent="0">
              <a:buNone/>
            </a:pPr>
            <a:endParaRPr lang="es-ES" altLang="hu-HU" sz="5600" b="1" dirty="0" smtClean="0"/>
          </a:p>
          <a:p>
            <a:pPr lvl="1"/>
            <a:r>
              <a:rPr lang="es-ES" altLang="hu-HU" sz="5600" dirty="0" smtClean="0"/>
              <a:t>A los inversores potenciales les interesa la calidad del equipo de gestión</a:t>
            </a:r>
          </a:p>
          <a:p>
            <a:pPr lvl="1"/>
            <a:endParaRPr lang="es-ES" altLang="hu-HU" sz="5600" dirty="0" smtClean="0"/>
          </a:p>
          <a:p>
            <a:pPr lvl="1"/>
            <a:r>
              <a:rPr lang="es-ES" altLang="hu-HU" sz="5600" dirty="0" smtClean="0"/>
              <a:t>El diseño organizativo inicial es simple: el emprendedor maneja múltiples tareas</a:t>
            </a:r>
            <a:endParaRPr lang="es-ES" altLang="hu-HU" sz="5600" dirty="0"/>
          </a:p>
        </p:txBody>
      </p:sp>
      <p:graphicFrame>
        <p:nvGraphicFramePr>
          <p:cNvPr id="40653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937452"/>
              </p:ext>
            </p:extLst>
          </p:nvPr>
        </p:nvGraphicFramePr>
        <p:xfrm>
          <a:off x="18548350" y="4295914"/>
          <a:ext cx="4565650" cy="581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ClipArt" r:id="rId4" imgW="2600280" imgH="3657600" progId="MS_ClipArt_Gallery.2">
                  <p:embed/>
                </p:oleObj>
              </mc:Choice>
              <mc:Fallback>
                <p:oleObj name="ClipArt" r:id="rId4" imgW="2600280" imgH="3657600" progId="MS_ClipArt_Gallery.2">
                  <p:embed/>
                  <p:pic>
                    <p:nvPicPr>
                      <p:cNvPr id="406536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8350" y="4295914"/>
                        <a:ext cx="4565650" cy="5813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8" name="Rectangle 10"/>
          <p:cNvSpPr>
            <a:spLocks noChangeArrowheads="1"/>
          </p:cNvSpPr>
          <p:nvPr/>
        </p:nvSpPr>
        <p:spPr bwMode="auto">
          <a:xfrm>
            <a:off x="3546475" y="1109182"/>
            <a:ext cx="17983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76" tIns="88900" rIns="180976" bIns="88900" anchor="ctr"/>
          <a:lstStyle>
            <a:lvl1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s-ES" altLang="hu-HU" sz="5600" dirty="0" smtClean="0"/>
              <a:t>Construir una organización</a:t>
            </a:r>
            <a:endParaRPr lang="es-ES" altLang="hu-HU" sz="5600" dirty="0"/>
          </a:p>
        </p:txBody>
      </p:sp>
    </p:spTree>
    <p:extLst>
      <p:ext uri="{BB962C8B-B14F-4D97-AF65-F5344CB8AC3E}">
        <p14:creationId xmlns:p14="http://schemas.microsoft.com/office/powerpoint/2010/main" val="4202123952"/>
      </p:ext>
    </p:extLst>
  </p:cSld>
  <p:clrMapOvr>
    <a:masterClrMapping/>
  </p:clrMapOvr>
  <p:transition spd="slow"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8581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49625" y="3622676"/>
            <a:ext cx="12296776" cy="79883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 fontScale="92500"/>
          </a:bodyPr>
          <a:lstStyle/>
          <a:p>
            <a:r>
              <a:rPr lang="es-ES" altLang="hu-HU" sz="5600" dirty="0" smtClean="0"/>
              <a:t>A medida que la carga de trabajo aumenta, la organización debe expandirse</a:t>
            </a:r>
          </a:p>
          <a:p>
            <a:endParaRPr lang="es-ES" altLang="hu-HU" sz="5600" dirty="0" smtClean="0"/>
          </a:p>
          <a:p>
            <a:r>
              <a:rPr lang="es-ES" altLang="hu-HU" sz="5600" dirty="0" smtClean="0"/>
              <a:t>El emprendedor debe:</a:t>
            </a:r>
          </a:p>
          <a:p>
            <a:pPr lvl="1"/>
            <a:r>
              <a:rPr lang="es-ES" altLang="hu-HU" sz="4800" dirty="0" smtClean="0"/>
              <a:t>Adaptarse a los cambios del entorno</a:t>
            </a:r>
          </a:p>
          <a:p>
            <a:pPr lvl="1"/>
            <a:r>
              <a:rPr lang="es-ES" altLang="hu-HU" sz="4800" dirty="0" smtClean="0"/>
              <a:t>Apagar fuegos</a:t>
            </a:r>
          </a:p>
          <a:p>
            <a:pPr lvl="1"/>
            <a:r>
              <a:rPr lang="es-ES" altLang="hu-HU" sz="4800" dirty="0" smtClean="0"/>
              <a:t>Asignar recursos, presupuesto y delegar responsabilidades</a:t>
            </a:r>
          </a:p>
          <a:p>
            <a:pPr lvl="1"/>
            <a:r>
              <a:rPr lang="es-ES" altLang="hu-HU" sz="4800" dirty="0" smtClean="0"/>
              <a:t>Negociar, comprometer y hacer ajustes</a:t>
            </a:r>
          </a:p>
          <a:p>
            <a:endParaRPr lang="en-US" altLang="hu-HU" sz="5600" dirty="0"/>
          </a:p>
        </p:txBody>
      </p:sp>
      <p:pic>
        <p:nvPicPr>
          <p:cNvPr id="408583" name="Picture 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2" y="4121151"/>
            <a:ext cx="4083050" cy="750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858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hu-HU" dirty="0"/>
              <a:t>Gestionar la carga de trabajo in crescendo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0028083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8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8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8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8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8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8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0627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0630" name="Rectangle 6"/>
          <p:cNvSpPr>
            <a:spLocks noGrp="1" noChangeArrowheads="1"/>
          </p:cNvSpPr>
          <p:nvPr>
            <p:ph type="title"/>
          </p:nvPr>
        </p:nvSpPr>
        <p:spPr>
          <a:xfrm>
            <a:off x="4755460" y="1407495"/>
            <a:ext cx="12312650" cy="1009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r>
              <a:rPr lang="es-ES" altLang="hu-HU" dirty="0"/>
              <a:t>Personal</a:t>
            </a:r>
            <a:endParaRPr lang="en-US" altLang="hu-HU" dirty="0"/>
          </a:p>
        </p:txBody>
      </p:sp>
      <p:sp>
        <p:nvSpPr>
          <p:cNvPr id="410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70375" y="3679826"/>
            <a:ext cx="15840076" cy="7210424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 fontScale="85000" lnSpcReduction="20000"/>
          </a:bodyPr>
          <a:lstStyle/>
          <a:p>
            <a:pPr algn="just"/>
            <a:r>
              <a:rPr lang="es-ES" altLang="hu-HU" dirty="0" smtClean="0"/>
              <a:t>El </a:t>
            </a:r>
            <a:r>
              <a:rPr lang="es-ES" altLang="hu-HU" b="1" dirty="0" smtClean="0"/>
              <a:t>análisis del puesto de trabajo</a:t>
            </a:r>
            <a:r>
              <a:rPr lang="es-ES" altLang="hu-HU" dirty="0" smtClean="0"/>
              <a:t> es una guía general para determinar procedimientos de contratación de personal, formación, evaluación de desempeño, y descripción del puesto de trabajo </a:t>
            </a:r>
          </a:p>
          <a:p>
            <a:pPr algn="just"/>
            <a:endParaRPr lang="es-ES" altLang="hu-HU" dirty="0" smtClean="0"/>
          </a:p>
          <a:p>
            <a:pPr algn="just"/>
            <a:r>
              <a:rPr lang="es-ES" altLang="hu-HU" dirty="0" smtClean="0"/>
              <a:t>La </a:t>
            </a:r>
            <a:r>
              <a:rPr lang="es-ES" altLang="hu-HU" b="1" dirty="0" smtClean="0"/>
              <a:t>descripción del puesto de trabajo </a:t>
            </a:r>
            <a:r>
              <a:rPr lang="es-ES" altLang="hu-HU" dirty="0" smtClean="0"/>
              <a:t>especifica los detalles del trabajo que debe ser realizado</a:t>
            </a:r>
          </a:p>
          <a:p>
            <a:pPr algn="just"/>
            <a:endParaRPr lang="es-ES" altLang="hu-HU" dirty="0" smtClean="0"/>
          </a:p>
          <a:p>
            <a:pPr algn="just"/>
            <a:r>
              <a:rPr lang="es-ES" altLang="hu-HU" dirty="0" smtClean="0"/>
              <a:t>La </a:t>
            </a:r>
            <a:r>
              <a:rPr lang="es-ES" altLang="hu-HU" b="1" dirty="0" smtClean="0"/>
              <a:t>especificación del puesto de trabajo </a:t>
            </a:r>
            <a:r>
              <a:rPr lang="es-ES" altLang="hu-HU" dirty="0" smtClean="0"/>
              <a:t>identifica los requisitos necesarios para la realización del mismo (habilidades, experiencia, formación)</a:t>
            </a:r>
            <a:endParaRPr lang="es-ES" altLang="hu-HU" dirty="0"/>
          </a:p>
        </p:txBody>
      </p:sp>
    </p:spTree>
    <p:extLst>
      <p:ext uri="{BB962C8B-B14F-4D97-AF65-F5344CB8AC3E}">
        <p14:creationId xmlns:p14="http://schemas.microsoft.com/office/powerpoint/2010/main" val="92035916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12678" name="Rectangle 6"/>
          <p:cNvSpPr>
            <a:spLocks noGrp="1" noChangeArrowheads="1"/>
          </p:cNvSpPr>
          <p:nvPr>
            <p:ph type="title"/>
          </p:nvPr>
        </p:nvSpPr>
        <p:spPr>
          <a:xfrm>
            <a:off x="2035834" y="1085849"/>
            <a:ext cx="17134817" cy="93662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pPr algn="l"/>
            <a:r>
              <a:rPr lang="es-ES" altLang="hu-HU" dirty="0"/>
              <a:t>La función de la junta de directores</a:t>
            </a:r>
            <a:endParaRPr lang="en-US" altLang="hu-HU" dirty="0"/>
          </a:p>
        </p:txBody>
      </p:sp>
      <p:sp>
        <p:nvSpPr>
          <p:cNvPr id="412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65626" y="2551802"/>
            <a:ext cx="13705923" cy="9601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 fontScale="92500" lnSpcReduction="20000"/>
          </a:bodyPr>
          <a:lstStyle/>
          <a:p>
            <a:r>
              <a:rPr lang="es-ES" altLang="hu-HU" sz="5600" b="1" dirty="0" smtClean="0"/>
              <a:t>Revisar presupuestos operativos y de capital</a:t>
            </a:r>
          </a:p>
          <a:p>
            <a:endParaRPr lang="es-ES" altLang="hu-HU" sz="5600" b="1" dirty="0" smtClean="0"/>
          </a:p>
          <a:p>
            <a:r>
              <a:rPr lang="es-ES" altLang="hu-HU" sz="5600" b="1" dirty="0" smtClean="0"/>
              <a:t>Desarrollar planes estratégicos de crecimiento a largo</a:t>
            </a:r>
          </a:p>
          <a:p>
            <a:endParaRPr lang="es-ES" altLang="hu-HU" sz="5600" b="1" dirty="0" smtClean="0"/>
          </a:p>
          <a:p>
            <a:r>
              <a:rPr lang="es-ES" altLang="hu-HU" sz="5600" b="1" dirty="0" smtClean="0"/>
              <a:t>Facilitar las actividades del día a día</a:t>
            </a:r>
          </a:p>
          <a:p>
            <a:endParaRPr lang="es-ES" altLang="hu-HU" sz="5600" b="1" dirty="0" smtClean="0"/>
          </a:p>
          <a:p>
            <a:r>
              <a:rPr lang="es-ES" altLang="hu-HU" sz="5600" b="1" dirty="0" smtClean="0"/>
              <a:t>Resolver conflictos</a:t>
            </a:r>
          </a:p>
          <a:p>
            <a:endParaRPr lang="es-ES" altLang="hu-HU" sz="5600" b="1" dirty="0" smtClean="0"/>
          </a:p>
          <a:p>
            <a:r>
              <a:rPr lang="es-ES" altLang="hu-HU" sz="5600" b="1" dirty="0" smtClean="0"/>
              <a:t>Asegurar el correcto uso de las herramientas</a:t>
            </a:r>
            <a:endParaRPr lang="es-ES" altLang="hu-HU" sz="5600" b="1" dirty="0"/>
          </a:p>
        </p:txBody>
      </p:sp>
      <p:pic>
        <p:nvPicPr>
          <p:cNvPr id="41268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063" y="4260298"/>
            <a:ext cx="762317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52132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2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2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2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2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45442" name="AutoShape 2"/>
          <p:cNvSpPr>
            <a:spLocks noChangeArrowheads="1"/>
          </p:cNvSpPr>
          <p:nvPr/>
        </p:nvSpPr>
        <p:spPr bwMode="auto">
          <a:xfrm>
            <a:off x="6861175" y="5702301"/>
            <a:ext cx="1295400" cy="1873250"/>
          </a:xfrm>
          <a:prstGeom prst="curvedRightArrow">
            <a:avLst>
              <a:gd name="adj1" fmla="val 28922"/>
              <a:gd name="adj2" fmla="val 5784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45443" name="AutoShape 3"/>
          <p:cNvSpPr>
            <a:spLocks noChangeArrowheads="1"/>
          </p:cNvSpPr>
          <p:nvPr/>
        </p:nvSpPr>
        <p:spPr bwMode="auto">
          <a:xfrm flipH="1">
            <a:off x="19067395" y="4406901"/>
            <a:ext cx="1295400" cy="1873250"/>
          </a:xfrm>
          <a:prstGeom prst="curvedRightArrow">
            <a:avLst>
              <a:gd name="adj1" fmla="val 28922"/>
              <a:gd name="adj2" fmla="val 5784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45444" name="AutoShape 4"/>
          <p:cNvSpPr>
            <a:spLocks noChangeArrowheads="1"/>
          </p:cNvSpPr>
          <p:nvPr/>
        </p:nvSpPr>
        <p:spPr bwMode="auto">
          <a:xfrm>
            <a:off x="6861175" y="3111501"/>
            <a:ext cx="1295400" cy="1873250"/>
          </a:xfrm>
          <a:prstGeom prst="curvedRightArrow">
            <a:avLst>
              <a:gd name="adj1" fmla="val 28922"/>
              <a:gd name="adj2" fmla="val 5784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title"/>
          </p:nvPr>
        </p:nvSpPr>
        <p:spPr>
          <a:xfrm>
            <a:off x="1675964" y="214401"/>
            <a:ext cx="21402697" cy="2651126"/>
          </a:xfrm>
        </p:spPr>
        <p:txBody>
          <a:bodyPr>
            <a:normAutofit/>
          </a:bodyPr>
          <a:lstStyle/>
          <a:p>
            <a:r>
              <a:rPr lang="es-ES" altLang="hu-HU" dirty="0"/>
              <a:t>Proceso de redacción del Plan de Negocio</a:t>
            </a:r>
            <a:endParaRPr lang="en-US" altLang="hu-HU" dirty="0"/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8156574" y="2679700"/>
            <a:ext cx="10910821" cy="120032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hu-HU" sz="7200" dirty="0">
                <a:cs typeface="Arial" panose="020B0604020202020204" pitchFamily="34" charset="0"/>
              </a:rPr>
              <a:t>Establecer Objetivos</a:t>
            </a:r>
            <a:endParaRPr lang="en-US" altLang="hu-HU" sz="7200" dirty="0">
              <a:cs typeface="Arial" panose="020B0604020202020204" pitchFamily="34" charset="0"/>
            </a:endParaRPr>
          </a:p>
        </p:txBody>
      </p:sp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8156575" y="4070350"/>
            <a:ext cx="10910820" cy="1200329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hu-HU" sz="7200" dirty="0">
                <a:cs typeface="Arial" panose="020B0604020202020204" pitchFamily="34" charset="0"/>
              </a:rPr>
              <a:t>Preparar el primer borrador</a:t>
            </a:r>
            <a:endParaRPr lang="en-US" altLang="hu-HU" sz="7200" dirty="0">
              <a:cs typeface="Arial" panose="020B0604020202020204" pitchFamily="34" charset="0"/>
            </a:endParaRPr>
          </a:p>
        </p:txBody>
      </p:sp>
      <p:sp>
        <p:nvSpPr>
          <p:cNvPr id="445448" name="Text Box 8"/>
          <p:cNvSpPr txBox="1">
            <a:spLocks noChangeArrowheads="1"/>
          </p:cNvSpPr>
          <p:nvPr/>
        </p:nvSpPr>
        <p:spPr bwMode="auto">
          <a:xfrm>
            <a:off x="8156575" y="5416550"/>
            <a:ext cx="10910820" cy="1200329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hu-HU" sz="7200" dirty="0">
                <a:cs typeface="Arial" panose="020B0604020202020204" pitchFamily="34" charset="0"/>
              </a:rPr>
              <a:t>Revisar el primer borrador</a:t>
            </a:r>
            <a:endParaRPr lang="en-US" altLang="hu-HU" sz="7200" dirty="0">
              <a:cs typeface="Arial" panose="020B0604020202020204" pitchFamily="34" charset="0"/>
            </a:endParaRPr>
          </a:p>
        </p:txBody>
      </p:sp>
      <p:sp>
        <p:nvSpPr>
          <p:cNvPr id="445449" name="Text Box 9"/>
          <p:cNvSpPr txBox="1">
            <a:spLocks noChangeArrowheads="1"/>
          </p:cNvSpPr>
          <p:nvPr/>
        </p:nvSpPr>
        <p:spPr bwMode="auto">
          <a:xfrm>
            <a:off x="8156575" y="6711950"/>
            <a:ext cx="10910820" cy="1200329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hu-HU" sz="7200" dirty="0">
                <a:solidFill>
                  <a:srgbClr val="FFFF66"/>
                </a:solidFill>
                <a:cs typeface="Arial" panose="020B0604020202020204" pitchFamily="34" charset="0"/>
              </a:rPr>
              <a:t>Recolectar datos</a:t>
            </a:r>
            <a:endParaRPr lang="en-US" altLang="hu-HU" sz="7200" dirty="0">
              <a:solidFill>
                <a:srgbClr val="FFFF66"/>
              </a:solidFill>
              <a:cs typeface="Arial" panose="020B0604020202020204" pitchFamily="34" charset="0"/>
            </a:endParaRPr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8156575" y="8007350"/>
            <a:ext cx="10910820" cy="1200329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hu-HU" sz="7200" dirty="0">
                <a:solidFill>
                  <a:srgbClr val="FFFF66"/>
                </a:solidFill>
                <a:cs typeface="Arial" panose="020B0604020202020204" pitchFamily="34" charset="0"/>
              </a:rPr>
              <a:t>Redactar el Plan de Negocio</a:t>
            </a:r>
            <a:endParaRPr lang="en-US" altLang="hu-HU" sz="7200" dirty="0">
              <a:solidFill>
                <a:srgbClr val="FFFF66"/>
              </a:solidFill>
              <a:cs typeface="Arial" panose="020B0604020202020204" pitchFamily="34" charset="0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8156575" y="9398000"/>
            <a:ext cx="10910820" cy="1200329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hu-HU" sz="7200" dirty="0">
                <a:solidFill>
                  <a:srgbClr val="FFFF66"/>
                </a:solidFill>
                <a:cs typeface="Arial" panose="020B0604020202020204" pitchFamily="34" charset="0"/>
              </a:rPr>
              <a:t>Revisar el Plan de Negocio</a:t>
            </a:r>
            <a:endParaRPr lang="en-US" altLang="hu-HU" sz="7200" dirty="0">
              <a:solidFill>
                <a:srgbClr val="FFFF66"/>
              </a:solidFill>
              <a:cs typeface="Arial" panose="020B0604020202020204" pitchFamily="34" charset="0"/>
            </a:endParaRPr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8156575" y="10839450"/>
            <a:ext cx="10910820" cy="1200329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hu-HU" sz="7200" dirty="0">
                <a:solidFill>
                  <a:srgbClr val="FFFF66"/>
                </a:solidFill>
                <a:cs typeface="Arial" panose="020B0604020202020204" pitchFamily="34" charset="0"/>
              </a:rPr>
              <a:t>Actualizar el Plan de Negocio</a:t>
            </a:r>
            <a:endParaRPr lang="en-US" altLang="hu-HU" sz="7200" dirty="0">
              <a:solidFill>
                <a:srgbClr val="FFFF66"/>
              </a:solidFill>
              <a:cs typeface="Arial" panose="020B0604020202020204" pitchFamily="34" charset="0"/>
            </a:endParaRPr>
          </a:p>
        </p:txBody>
      </p:sp>
      <p:sp>
        <p:nvSpPr>
          <p:cNvPr id="445453" name="AutoShape 13"/>
          <p:cNvSpPr>
            <a:spLocks noChangeArrowheads="1"/>
          </p:cNvSpPr>
          <p:nvPr/>
        </p:nvSpPr>
        <p:spPr bwMode="auto">
          <a:xfrm flipH="1">
            <a:off x="19067395" y="7000877"/>
            <a:ext cx="1295400" cy="1873250"/>
          </a:xfrm>
          <a:prstGeom prst="curvedRightArrow">
            <a:avLst>
              <a:gd name="adj1" fmla="val 28922"/>
              <a:gd name="adj2" fmla="val 5784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45454" name="AutoShape 14"/>
          <p:cNvSpPr>
            <a:spLocks noChangeArrowheads="1"/>
          </p:cNvSpPr>
          <p:nvPr/>
        </p:nvSpPr>
        <p:spPr bwMode="auto">
          <a:xfrm>
            <a:off x="6861175" y="8296277"/>
            <a:ext cx="1295400" cy="1873250"/>
          </a:xfrm>
          <a:prstGeom prst="curvedRightArrow">
            <a:avLst>
              <a:gd name="adj1" fmla="val 28922"/>
              <a:gd name="adj2" fmla="val 5784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445455" name="AutoShape 15"/>
          <p:cNvSpPr>
            <a:spLocks noChangeArrowheads="1"/>
          </p:cNvSpPr>
          <p:nvPr/>
        </p:nvSpPr>
        <p:spPr bwMode="auto">
          <a:xfrm flipH="1">
            <a:off x="19067395" y="9734551"/>
            <a:ext cx="1295400" cy="1873250"/>
          </a:xfrm>
          <a:prstGeom prst="curvedRightArrow">
            <a:avLst>
              <a:gd name="adj1" fmla="val 28922"/>
              <a:gd name="adj2" fmla="val 57843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</p:spTree>
    <p:extLst>
      <p:ext uri="{BB962C8B-B14F-4D97-AF65-F5344CB8AC3E}">
        <p14:creationId xmlns:p14="http://schemas.microsoft.com/office/powerpoint/2010/main" val="162415419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title"/>
          </p:nvPr>
        </p:nvSpPr>
        <p:spPr>
          <a:xfrm>
            <a:off x="3203776" y="797889"/>
            <a:ext cx="16475702" cy="180975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/>
          </a:bodyPr>
          <a:lstStyle/>
          <a:p>
            <a:r>
              <a:rPr lang="en-US" altLang="hu-HU" dirty="0"/>
              <a:t>Tres </a:t>
            </a:r>
            <a:r>
              <a:rPr lang="es-ES" altLang="hu-HU" dirty="0" smtClean="0"/>
              <a:t>Perspectivas a considerar</a:t>
            </a:r>
            <a:r>
              <a:rPr lang="en-US" altLang="hu-HU" dirty="0" smtClean="0"/>
              <a:t>:</a:t>
            </a:r>
            <a:endParaRPr lang="en-US" altLang="hu-HU" dirty="0"/>
          </a:p>
        </p:txBody>
      </p:sp>
      <p:sp>
        <p:nvSpPr>
          <p:cNvPr id="3594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349626" y="2607641"/>
            <a:ext cx="16046738" cy="772601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r>
              <a:rPr lang="es-ES" altLang="hu-HU" sz="5600" b="1" dirty="0" smtClean="0"/>
              <a:t>La perspectiva de la persona emprendedora</a:t>
            </a:r>
          </a:p>
          <a:p>
            <a:endParaRPr lang="es-ES" altLang="hu-HU" sz="5600" b="1" dirty="0" smtClean="0"/>
          </a:p>
          <a:p>
            <a:r>
              <a:rPr lang="es-ES" altLang="hu-HU" sz="5600" b="1" dirty="0" smtClean="0"/>
              <a:t>La perspectiva del mercado </a:t>
            </a:r>
            <a:r>
              <a:rPr lang="es-ES" altLang="hu-HU" sz="5600" dirty="0" smtClean="0"/>
              <a:t>considera</a:t>
            </a:r>
            <a:r>
              <a:rPr lang="es-ES" altLang="hu-HU" sz="5600" b="1" dirty="0" smtClean="0"/>
              <a:t> </a:t>
            </a:r>
            <a:r>
              <a:rPr lang="es-ES" altLang="hu-HU" sz="5600" dirty="0" smtClean="0"/>
              <a:t>la iniciativa desde la visión del cliente.</a:t>
            </a:r>
            <a:r>
              <a:rPr lang="es-ES" altLang="hu-HU" sz="5600" b="1" dirty="0" smtClean="0"/>
              <a:t> </a:t>
            </a:r>
          </a:p>
          <a:p>
            <a:endParaRPr lang="es-ES" altLang="hu-HU" sz="5600" b="1" dirty="0" smtClean="0"/>
          </a:p>
          <a:p>
            <a:r>
              <a:rPr lang="es-ES" altLang="hu-HU" sz="5600" b="1" dirty="0" smtClean="0"/>
              <a:t>La perspectiva del inversor</a:t>
            </a:r>
            <a:r>
              <a:rPr lang="es-ES" altLang="hu-HU" sz="5600" dirty="0" smtClean="0"/>
              <a:t>, quien busca proyecciones financieras realistas</a:t>
            </a:r>
            <a:endParaRPr lang="es-ES" altLang="hu-HU" sz="5600" dirty="0"/>
          </a:p>
        </p:txBody>
      </p:sp>
      <p:graphicFrame>
        <p:nvGraphicFramePr>
          <p:cNvPr id="359433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908318"/>
              </p:ext>
            </p:extLst>
          </p:nvPr>
        </p:nvGraphicFramePr>
        <p:xfrm>
          <a:off x="17227551" y="6564379"/>
          <a:ext cx="5016223" cy="435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lipArt" r:id="rId4" imgW="3657600" imgH="3230280" progId="MS_ClipArt_Gallery.2">
                  <p:embed/>
                </p:oleObj>
              </mc:Choice>
              <mc:Fallback>
                <p:oleObj name="ClipArt" r:id="rId4" imgW="3657600" imgH="3230280" progId="MS_ClipArt_Gallery.2">
                  <p:embed/>
                  <p:pic>
                    <p:nvPicPr>
                      <p:cNvPr id="359433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7551" y="6564379"/>
                        <a:ext cx="5016223" cy="4354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05437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4920" y="3003550"/>
            <a:ext cx="20721003" cy="2940050"/>
          </a:xfrm>
        </p:spPr>
        <p:txBody>
          <a:bodyPr/>
          <a:lstStyle/>
          <a:p>
            <a:r>
              <a:rPr lang="es-ES" altLang="hu-HU" dirty="0">
                <a:solidFill>
                  <a:schemeClr val="accent5"/>
                </a:solidFill>
              </a:rPr>
              <a:t>Resumen</a:t>
            </a:r>
            <a:endParaRPr lang="en-US" altLang="hu-H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73553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435" y="-408436"/>
            <a:ext cx="21025723" cy="2651126"/>
          </a:xfrm>
        </p:spPr>
        <p:txBody>
          <a:bodyPr/>
          <a:lstStyle/>
          <a:p>
            <a:r>
              <a:rPr lang="es-ES" altLang="hu-HU" dirty="0" smtClean="0"/>
              <a:t>Resumen</a:t>
            </a:r>
            <a:endParaRPr lang="es-ES" altLang="hu-HU" b="0" dirty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025" y="1962150"/>
            <a:ext cx="17373600" cy="96012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s-ES" altLang="hu-HU" sz="6400" b="1" dirty="0" smtClean="0"/>
              <a:t>Plan de Negocio: documento conciso, convincente y creíble</a:t>
            </a:r>
          </a:p>
          <a:p>
            <a:r>
              <a:rPr lang="es-ES" altLang="hu-HU" sz="6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Proceso reflexivo sobre</a:t>
            </a:r>
          </a:p>
          <a:p>
            <a:pPr lvl="1"/>
            <a:r>
              <a:rPr lang="es-ES" altLang="hu-HU" sz="5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iniciativa</a:t>
            </a:r>
          </a:p>
          <a:p>
            <a:pPr lvl="1"/>
            <a:r>
              <a:rPr lang="es-ES" altLang="hu-HU" sz="5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Producto o servicio</a:t>
            </a:r>
          </a:p>
          <a:p>
            <a:pPr lvl="1"/>
            <a:r>
              <a:rPr lang="es-ES" altLang="hu-HU" sz="5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Sector, mercado, y penetración en el mercado</a:t>
            </a:r>
          </a:p>
          <a:p>
            <a:pPr lvl="1"/>
            <a:r>
              <a:rPr lang="es-ES" altLang="hu-HU" sz="5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Organización y personal</a:t>
            </a:r>
          </a:p>
          <a:p>
            <a:pPr lvl="1"/>
            <a:r>
              <a:rPr lang="es-ES" altLang="hu-HU" sz="5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Financiación</a:t>
            </a:r>
          </a:p>
          <a:p>
            <a:pPr lvl="1"/>
            <a:r>
              <a:rPr lang="es-ES" altLang="hu-HU" sz="5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Riesgos y contingencia</a:t>
            </a:r>
          </a:p>
          <a:p>
            <a:r>
              <a:rPr lang="es-ES" altLang="hu-HU" sz="7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Uso de internet</a:t>
            </a:r>
            <a:endParaRPr lang="es-ES" altLang="hu-HU" sz="72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61697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8"/>
          <a:stretch/>
        </p:blipFill>
        <p:spPr>
          <a:xfrm>
            <a:off x="0" y="-182881"/>
            <a:ext cx="24377650" cy="1226820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AE697E7-F666-4DFD-A643-3B1B0EEE6105}"/>
              </a:ext>
            </a:extLst>
          </p:cNvPr>
          <p:cNvSpPr/>
          <p:nvPr/>
        </p:nvSpPr>
        <p:spPr>
          <a:xfrm>
            <a:off x="22988337" y="12464716"/>
            <a:ext cx="1106905" cy="104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510816BD-0F0E-4823-93B1-70F9C5EFC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290917" y="6293730"/>
            <a:ext cx="7431098" cy="342973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B7A1E26D-64FF-4395-94F3-E1EB6E374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18095" y="9041460"/>
            <a:ext cx="5600277" cy="7840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AE1B924-A435-43B9-BFEE-BEA9BA678D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938" y="8547422"/>
            <a:ext cx="5409712" cy="304206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xmlns="" id="{8E68C16E-2542-4B77-B9BF-C3588BF6FB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656194" y="10383645"/>
            <a:ext cx="5600277" cy="494142"/>
          </a:xfrm>
          <a:prstGeom prst="rect">
            <a:avLst/>
          </a:prstGeom>
        </p:spPr>
      </p:pic>
      <p:grpSp>
        <p:nvGrpSpPr>
          <p:cNvPr id="9" name="Agrupar 25">
            <a:extLst>
              <a:ext uri="{FF2B5EF4-FFF2-40B4-BE49-F238E27FC236}">
                <a16:creationId xmlns:a16="http://schemas.microsoft.com/office/drawing/2014/main" xmlns="" id="{D9947196-84A9-40F6-A7D6-7D067BF70282}"/>
              </a:ext>
            </a:extLst>
          </p:cNvPr>
          <p:cNvGrpSpPr/>
          <p:nvPr/>
        </p:nvGrpSpPr>
        <p:grpSpPr>
          <a:xfrm>
            <a:off x="8909892" y="9473231"/>
            <a:ext cx="9875065" cy="1529998"/>
            <a:chOff x="10201325" y="7995712"/>
            <a:chExt cx="9875065" cy="1529998"/>
          </a:xfrm>
        </p:grpSpPr>
        <p:pic>
          <p:nvPicPr>
            <p:cNvPr id="11" name="Imagem 4">
              <a:extLst>
                <a:ext uri="{FF2B5EF4-FFF2-40B4-BE49-F238E27FC236}">
                  <a16:creationId xmlns:a16="http://schemas.microsoft.com/office/drawing/2014/main" xmlns="" id="{291D81CF-6FFB-4C20-AE07-ECBC4E70C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2992" y="8010286"/>
              <a:ext cx="484188" cy="484188"/>
            </a:xfrm>
            <a:prstGeom prst="rect">
              <a:avLst/>
            </a:prstGeom>
          </p:spPr>
        </p:pic>
        <p:pic>
          <p:nvPicPr>
            <p:cNvPr id="13" name="Imagem 7">
              <a:extLst>
                <a:ext uri="{FF2B5EF4-FFF2-40B4-BE49-F238E27FC236}">
                  <a16:creationId xmlns:a16="http://schemas.microsoft.com/office/drawing/2014/main" xmlns="" id="{CCBF5A91-E2DF-4DA7-9875-E9F947EE9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9516" y="8908812"/>
              <a:ext cx="484188" cy="484188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xmlns="" id="{88B21E9F-2A1C-4B0C-9A2D-6039C627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325" y="7995712"/>
              <a:ext cx="513335" cy="513335"/>
            </a:xfrm>
            <a:prstGeom prst="rect">
              <a:avLst/>
            </a:prstGeom>
          </p:spPr>
        </p:pic>
        <p:pic>
          <p:nvPicPr>
            <p:cNvPr id="18" name="Imagem 18">
              <a:extLst>
                <a:ext uri="{FF2B5EF4-FFF2-40B4-BE49-F238E27FC236}">
                  <a16:creationId xmlns:a16="http://schemas.microsoft.com/office/drawing/2014/main" xmlns="" id="{EF52942A-20E3-4F9A-AFDB-5B2262D6E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326" y="8933714"/>
              <a:ext cx="513335" cy="515902"/>
            </a:xfrm>
            <a:prstGeom prst="rect">
              <a:avLst/>
            </a:prstGeom>
          </p:spPr>
        </p:pic>
        <p:sp>
          <p:nvSpPr>
            <p:cNvPr id="19" name="CaixaDeTexto 19">
              <a:extLst>
                <a:ext uri="{FF2B5EF4-FFF2-40B4-BE49-F238E27FC236}">
                  <a16:creationId xmlns:a16="http://schemas.microsoft.com/office/drawing/2014/main" xmlns="" id="{281826FC-1C6F-4017-9EBD-F37B51CE11C3}"/>
                </a:ext>
              </a:extLst>
            </p:cNvPr>
            <p:cNvSpPr txBox="1"/>
            <p:nvPr/>
          </p:nvSpPr>
          <p:spPr>
            <a:xfrm>
              <a:off x="10982326" y="8067713"/>
              <a:ext cx="2190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@</a:t>
              </a:r>
              <a:r>
                <a:rPr lang="pt-PT" sz="2800" b="1" dirty="0" err="1">
                  <a:solidFill>
                    <a:schemeClr val="bg1"/>
                  </a:solidFill>
                  <a:latin typeface="Comfortaa" panose="020F0403060000060003" pitchFamily="34" charset="0"/>
                </a:rPr>
                <a:t>ifempower</a:t>
              </a:r>
              <a:endParaRPr lang="pt-PT" sz="2800" b="1" dirty="0">
                <a:solidFill>
                  <a:schemeClr val="bg1"/>
                </a:solidFill>
                <a:latin typeface="Comfortaa" panose="020F0403060000060003" pitchFamily="34" charset="0"/>
              </a:endParaRPr>
            </a:p>
          </p:txBody>
        </p:sp>
        <p:sp>
          <p:nvSpPr>
            <p:cNvPr id="20" name="CaixaDeTexto 21">
              <a:extLst>
                <a:ext uri="{FF2B5EF4-FFF2-40B4-BE49-F238E27FC236}">
                  <a16:creationId xmlns:a16="http://schemas.microsoft.com/office/drawing/2014/main" xmlns="" id="{1DE08AAD-5AB3-45BA-B389-45448B83F661}"/>
                </a:ext>
              </a:extLst>
            </p:cNvPr>
            <p:cNvSpPr txBox="1"/>
            <p:nvPr/>
          </p:nvSpPr>
          <p:spPr>
            <a:xfrm>
              <a:off x="10982326" y="9002490"/>
              <a:ext cx="2190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@</a:t>
              </a:r>
              <a:r>
                <a:rPr lang="pt-PT" sz="2800" b="1" dirty="0" err="1">
                  <a:solidFill>
                    <a:schemeClr val="bg1"/>
                  </a:solidFill>
                  <a:latin typeface="Comfortaa" panose="020F0403060000060003" pitchFamily="34" charset="0"/>
                </a:rPr>
                <a:t>ifempower</a:t>
              </a:r>
              <a:endParaRPr lang="pt-PT" sz="2800" b="1" dirty="0">
                <a:solidFill>
                  <a:schemeClr val="bg1"/>
                </a:solidFill>
                <a:latin typeface="Comfortaa" panose="020F0403060000060003" pitchFamily="34" charset="0"/>
              </a:endParaRPr>
            </a:p>
          </p:txBody>
        </p:sp>
        <p:sp>
          <p:nvSpPr>
            <p:cNvPr id="21" name="CaixaDeTexto 22">
              <a:extLst>
                <a:ext uri="{FF2B5EF4-FFF2-40B4-BE49-F238E27FC236}">
                  <a16:creationId xmlns:a16="http://schemas.microsoft.com/office/drawing/2014/main" xmlns="" id="{2BCD435A-8104-4236-9146-C0A8C123C4C7}"/>
                </a:ext>
              </a:extLst>
            </p:cNvPr>
            <p:cNvSpPr txBox="1"/>
            <p:nvPr/>
          </p:nvSpPr>
          <p:spPr>
            <a:xfrm>
              <a:off x="14463535" y="8067714"/>
              <a:ext cx="5162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facebook.com/ifempower.eu/</a:t>
              </a:r>
            </a:p>
          </p:txBody>
        </p:sp>
        <p:sp>
          <p:nvSpPr>
            <p:cNvPr id="22" name="CaixaDeTexto 23">
              <a:extLst>
                <a:ext uri="{FF2B5EF4-FFF2-40B4-BE49-F238E27FC236}">
                  <a16:creationId xmlns:a16="http://schemas.microsoft.com/office/drawing/2014/main" xmlns="" id="{5E147F09-3D35-4697-BBBC-1344D360A36C}"/>
                </a:ext>
              </a:extLst>
            </p:cNvPr>
            <p:cNvSpPr txBox="1"/>
            <p:nvPr/>
          </p:nvSpPr>
          <p:spPr>
            <a:xfrm>
              <a:off x="14463534" y="8966240"/>
              <a:ext cx="56128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linkedin.com/</a:t>
              </a:r>
              <a:r>
                <a:rPr lang="pt-PT" sz="2800" b="1" dirty="0" err="1">
                  <a:solidFill>
                    <a:schemeClr val="bg1"/>
                  </a:solidFill>
                  <a:latin typeface="Comfortaa" panose="020F0403060000060003" pitchFamily="34" charset="0"/>
                </a:rPr>
                <a:t>company</a:t>
              </a:r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/</a:t>
              </a:r>
              <a:r>
                <a:rPr lang="pt-PT" sz="2800" b="1" dirty="0" err="1">
                  <a:solidFill>
                    <a:schemeClr val="bg1"/>
                  </a:solidFill>
                  <a:latin typeface="Comfortaa" panose="020F0403060000060003" pitchFamily="34" charset="0"/>
                </a:rPr>
                <a:t>ifempower</a:t>
              </a:r>
              <a:r>
                <a:rPr lang="pt-PT" sz="2800" b="1" dirty="0">
                  <a:solidFill>
                    <a:schemeClr val="bg1"/>
                  </a:solidFill>
                  <a:latin typeface="Comfortaa" panose="020F0403060000060003" pitchFamily="34" charset="0"/>
                </a:rPr>
                <a:t>/</a:t>
              </a:r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95D42DE5-8D65-427D-BAB0-4E448546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7573" y="7266431"/>
            <a:ext cx="4493172" cy="78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2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title"/>
          </p:nvPr>
        </p:nvSpPr>
        <p:spPr>
          <a:xfrm>
            <a:off x="3122612" y="695739"/>
            <a:ext cx="20035562" cy="164492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r>
              <a:rPr lang="en-US" altLang="hu-HU" dirty="0"/>
              <a:t>Fuentes de </a:t>
            </a:r>
            <a:r>
              <a:rPr lang="es-ES" altLang="hu-HU" dirty="0" smtClean="0"/>
              <a:t>Información para planificación</a:t>
            </a:r>
            <a:r>
              <a:rPr lang="en-US" altLang="hu-HU" dirty="0" smtClean="0"/>
              <a:t>:</a:t>
            </a:r>
            <a:endParaRPr lang="en-US" altLang="hu-HU" dirty="0"/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49625" y="2743200"/>
            <a:ext cx="17678400" cy="10058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 lnSpcReduction="10000"/>
          </a:bodyPr>
          <a:lstStyle/>
          <a:p>
            <a:r>
              <a:rPr lang="es-ES" altLang="hu-HU" sz="5600" b="1" dirty="0" smtClean="0"/>
              <a:t>Información de Mercado: </a:t>
            </a:r>
          </a:p>
          <a:p>
            <a:pPr marL="536575" indent="-79375">
              <a:buNone/>
            </a:pPr>
            <a:r>
              <a:rPr lang="es-ES" altLang="hu-HU" sz="5600" dirty="0" smtClean="0"/>
              <a:t>El primer paso es definir el mercado</a:t>
            </a:r>
          </a:p>
          <a:p>
            <a:endParaRPr lang="es-ES" altLang="hu-HU" sz="5600" b="1" dirty="0" smtClean="0"/>
          </a:p>
          <a:p>
            <a:r>
              <a:rPr lang="es-ES" altLang="hu-HU" sz="5600" b="1" dirty="0" smtClean="0"/>
              <a:t>Necesidades de Información de las operaciones: </a:t>
            </a:r>
            <a:r>
              <a:rPr lang="es-ES" altLang="hu-HU" sz="5600" dirty="0" smtClean="0"/>
              <a:t>Análisis aproximado de operaciones de manufactura, materiales necesarios, trabajo</a:t>
            </a:r>
          </a:p>
          <a:p>
            <a:endParaRPr lang="es-ES" altLang="hu-HU" sz="5600" b="1" dirty="0" smtClean="0"/>
          </a:p>
          <a:p>
            <a:r>
              <a:rPr lang="es-ES" altLang="hu-HU" sz="5600" b="1" dirty="0" smtClean="0"/>
              <a:t>Información Financiera:</a:t>
            </a:r>
          </a:p>
          <a:p>
            <a:pPr marL="457200" indent="0">
              <a:buNone/>
            </a:pPr>
            <a:r>
              <a:rPr lang="es-ES" altLang="hu-HU" sz="5600" dirty="0" smtClean="0"/>
              <a:t>Estimaciones de ingresos, balances y cálculo de flujo de caja previsionales para los 3 primeros años de actividad</a:t>
            </a:r>
            <a:endParaRPr lang="es-ES" altLang="hu-HU" sz="5600" dirty="0"/>
          </a:p>
        </p:txBody>
      </p:sp>
    </p:spTree>
    <p:extLst>
      <p:ext uri="{BB962C8B-B14F-4D97-AF65-F5344CB8AC3E}">
        <p14:creationId xmlns:p14="http://schemas.microsoft.com/office/powerpoint/2010/main" val="277491902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1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1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1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1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1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1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1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491" y="413644"/>
            <a:ext cx="21492900" cy="1263649"/>
          </a:xfrm>
        </p:spPr>
        <p:txBody>
          <a:bodyPr>
            <a:normAutofit fontScale="90000"/>
          </a:bodyPr>
          <a:lstStyle/>
          <a:p>
            <a:r>
              <a:rPr lang="es-ES" altLang="hu-HU" dirty="0" smtClean="0"/>
              <a:t>Una oportunidad de negocio convincente </a:t>
            </a:r>
            <a:r>
              <a:rPr lang="en-GB" altLang="hu-HU" dirty="0" err="1" smtClean="0"/>
              <a:t>es</a:t>
            </a:r>
            <a:r>
              <a:rPr lang="en-GB" altLang="hu-HU" dirty="0"/>
              <a:t>:</a:t>
            </a:r>
          </a:p>
        </p:txBody>
      </p:sp>
      <p:sp>
        <p:nvSpPr>
          <p:cNvPr id="449539" name="Freeform 3"/>
          <p:cNvSpPr>
            <a:spLocks/>
          </p:cNvSpPr>
          <p:nvPr/>
        </p:nvSpPr>
        <p:spPr bwMode="auto">
          <a:xfrm>
            <a:off x="12169776" y="1962151"/>
            <a:ext cx="6765926" cy="6623050"/>
          </a:xfrm>
          <a:custGeom>
            <a:avLst/>
            <a:gdLst>
              <a:gd name="T0" fmla="*/ 0 w 2131"/>
              <a:gd name="T1" fmla="*/ 0 h 2074"/>
              <a:gd name="T2" fmla="*/ 2131 w 2131"/>
              <a:gd name="T3" fmla="*/ 1657 h 2074"/>
              <a:gd name="T4" fmla="*/ 1939 w 2131"/>
              <a:gd name="T5" fmla="*/ 1671 h 2074"/>
              <a:gd name="T6" fmla="*/ 1933 w 2131"/>
              <a:gd name="T7" fmla="*/ 1708 h 2074"/>
              <a:gd name="T8" fmla="*/ 1942 w 2131"/>
              <a:gd name="T9" fmla="*/ 1754 h 2074"/>
              <a:gd name="T10" fmla="*/ 1957 w 2131"/>
              <a:gd name="T11" fmla="*/ 1810 h 2074"/>
              <a:gd name="T12" fmla="*/ 1966 w 2131"/>
              <a:gd name="T13" fmla="*/ 1864 h 2074"/>
              <a:gd name="T14" fmla="*/ 1963 w 2131"/>
              <a:gd name="T15" fmla="*/ 1913 h 2074"/>
              <a:gd name="T16" fmla="*/ 1948 w 2131"/>
              <a:gd name="T17" fmla="*/ 1963 h 2074"/>
              <a:gd name="T18" fmla="*/ 1913 w 2131"/>
              <a:gd name="T19" fmla="*/ 2004 h 2074"/>
              <a:gd name="T20" fmla="*/ 1874 w 2131"/>
              <a:gd name="T21" fmla="*/ 2037 h 2074"/>
              <a:gd name="T22" fmla="*/ 1826 w 2131"/>
              <a:gd name="T23" fmla="*/ 2059 h 2074"/>
              <a:gd name="T24" fmla="*/ 1765 w 2131"/>
              <a:gd name="T25" fmla="*/ 2072 h 2074"/>
              <a:gd name="T26" fmla="*/ 1711 w 2131"/>
              <a:gd name="T27" fmla="*/ 2074 h 2074"/>
              <a:gd name="T28" fmla="*/ 1665 w 2131"/>
              <a:gd name="T29" fmla="*/ 2069 h 2074"/>
              <a:gd name="T30" fmla="*/ 1617 w 2131"/>
              <a:gd name="T31" fmla="*/ 2054 h 2074"/>
              <a:gd name="T32" fmla="*/ 1578 w 2131"/>
              <a:gd name="T33" fmla="*/ 2028 h 2074"/>
              <a:gd name="T34" fmla="*/ 1541 w 2131"/>
              <a:gd name="T35" fmla="*/ 1989 h 2074"/>
              <a:gd name="T36" fmla="*/ 1512 w 2131"/>
              <a:gd name="T37" fmla="*/ 1947 h 2074"/>
              <a:gd name="T38" fmla="*/ 1495 w 2131"/>
              <a:gd name="T39" fmla="*/ 1888 h 2074"/>
              <a:gd name="T40" fmla="*/ 1502 w 2131"/>
              <a:gd name="T41" fmla="*/ 1828 h 2074"/>
              <a:gd name="T42" fmla="*/ 1517 w 2131"/>
              <a:gd name="T43" fmla="*/ 1769 h 2074"/>
              <a:gd name="T44" fmla="*/ 1530 w 2131"/>
              <a:gd name="T45" fmla="*/ 1710 h 2074"/>
              <a:gd name="T46" fmla="*/ 1528 w 2131"/>
              <a:gd name="T47" fmla="*/ 1682 h 2074"/>
              <a:gd name="T48" fmla="*/ 1168 w 2131"/>
              <a:gd name="T49" fmla="*/ 1668 h 2074"/>
              <a:gd name="T50" fmla="*/ 1171 w 2131"/>
              <a:gd name="T51" fmla="*/ 1570 h 2074"/>
              <a:gd name="T52" fmla="*/ 1164 w 2131"/>
              <a:gd name="T53" fmla="*/ 1505 h 2074"/>
              <a:gd name="T54" fmla="*/ 1149 w 2131"/>
              <a:gd name="T55" fmla="*/ 1466 h 2074"/>
              <a:gd name="T56" fmla="*/ 1120 w 2131"/>
              <a:gd name="T57" fmla="*/ 1435 h 2074"/>
              <a:gd name="T58" fmla="*/ 1079 w 2131"/>
              <a:gd name="T59" fmla="*/ 1414 h 2074"/>
              <a:gd name="T60" fmla="*/ 1029 w 2131"/>
              <a:gd name="T61" fmla="*/ 1409 h 2074"/>
              <a:gd name="T62" fmla="*/ 957 w 2131"/>
              <a:gd name="T63" fmla="*/ 1413 h 2074"/>
              <a:gd name="T64" fmla="*/ 889 w 2131"/>
              <a:gd name="T65" fmla="*/ 1418 h 2074"/>
              <a:gd name="T66" fmla="*/ 818 w 2131"/>
              <a:gd name="T67" fmla="*/ 1418 h 2074"/>
              <a:gd name="T68" fmla="*/ 748 w 2131"/>
              <a:gd name="T69" fmla="*/ 1405 h 2074"/>
              <a:gd name="T70" fmla="*/ 695 w 2131"/>
              <a:gd name="T71" fmla="*/ 1374 h 2074"/>
              <a:gd name="T72" fmla="*/ 663 w 2131"/>
              <a:gd name="T73" fmla="*/ 1331 h 2074"/>
              <a:gd name="T74" fmla="*/ 650 w 2131"/>
              <a:gd name="T75" fmla="*/ 1274 h 2074"/>
              <a:gd name="T76" fmla="*/ 652 w 2131"/>
              <a:gd name="T77" fmla="*/ 1209 h 2074"/>
              <a:gd name="T78" fmla="*/ 643 w 2131"/>
              <a:gd name="T79" fmla="*/ 1150 h 2074"/>
              <a:gd name="T80" fmla="*/ 628 w 2131"/>
              <a:gd name="T81" fmla="*/ 1113 h 2074"/>
              <a:gd name="T82" fmla="*/ 606 w 2131"/>
              <a:gd name="T83" fmla="*/ 1089 h 2074"/>
              <a:gd name="T84" fmla="*/ 554 w 2131"/>
              <a:gd name="T85" fmla="*/ 1065 h 2074"/>
              <a:gd name="T86" fmla="*/ 486 w 2131"/>
              <a:gd name="T87" fmla="*/ 1047 h 2074"/>
              <a:gd name="T88" fmla="*/ 410 w 2131"/>
              <a:gd name="T89" fmla="*/ 1034 h 2074"/>
              <a:gd name="T90" fmla="*/ 353 w 2131"/>
              <a:gd name="T91" fmla="*/ 1015 h 2074"/>
              <a:gd name="T92" fmla="*/ 303 w 2131"/>
              <a:gd name="T93" fmla="*/ 987 h 2074"/>
              <a:gd name="T94" fmla="*/ 262 w 2131"/>
              <a:gd name="T95" fmla="*/ 949 h 2074"/>
              <a:gd name="T96" fmla="*/ 236 w 2131"/>
              <a:gd name="T97" fmla="*/ 901 h 2074"/>
              <a:gd name="T98" fmla="*/ 232 w 2131"/>
              <a:gd name="T99" fmla="*/ 847 h 2074"/>
              <a:gd name="T100" fmla="*/ 247 w 2131"/>
              <a:gd name="T101" fmla="*/ 788 h 2074"/>
              <a:gd name="T102" fmla="*/ 260 w 2131"/>
              <a:gd name="T103" fmla="*/ 721 h 2074"/>
              <a:gd name="T104" fmla="*/ 271 w 2131"/>
              <a:gd name="T105" fmla="*/ 658 h 2074"/>
              <a:gd name="T106" fmla="*/ 260 w 2131"/>
              <a:gd name="T107" fmla="*/ 596 h 2074"/>
              <a:gd name="T108" fmla="*/ 234 w 2131"/>
              <a:gd name="T109" fmla="*/ 538 h 2074"/>
              <a:gd name="T110" fmla="*/ 208 w 2131"/>
              <a:gd name="T111" fmla="*/ 503 h 2074"/>
              <a:gd name="T112" fmla="*/ 175 w 2131"/>
              <a:gd name="T113" fmla="*/ 472 h 2074"/>
              <a:gd name="T114" fmla="*/ 136 w 2131"/>
              <a:gd name="T115" fmla="*/ 449 h 2074"/>
              <a:gd name="T116" fmla="*/ 86 w 2131"/>
              <a:gd name="T117" fmla="*/ 435 h 2074"/>
              <a:gd name="T118" fmla="*/ 27 w 2131"/>
              <a:gd name="T119" fmla="*/ 433 h 2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31" h="2074">
                <a:moveTo>
                  <a:pt x="0" y="433"/>
                </a:moveTo>
                <a:lnTo>
                  <a:pt x="0" y="0"/>
                </a:lnTo>
                <a:lnTo>
                  <a:pt x="2129" y="0"/>
                </a:lnTo>
                <a:lnTo>
                  <a:pt x="2131" y="1657"/>
                </a:lnTo>
                <a:lnTo>
                  <a:pt x="1946" y="1657"/>
                </a:lnTo>
                <a:lnTo>
                  <a:pt x="1939" y="1671"/>
                </a:lnTo>
                <a:lnTo>
                  <a:pt x="1933" y="1692"/>
                </a:lnTo>
                <a:lnTo>
                  <a:pt x="1933" y="1708"/>
                </a:lnTo>
                <a:lnTo>
                  <a:pt x="1935" y="1729"/>
                </a:lnTo>
                <a:lnTo>
                  <a:pt x="1942" y="1754"/>
                </a:lnTo>
                <a:lnTo>
                  <a:pt x="1950" y="1788"/>
                </a:lnTo>
                <a:lnTo>
                  <a:pt x="1957" y="1810"/>
                </a:lnTo>
                <a:lnTo>
                  <a:pt x="1963" y="1838"/>
                </a:lnTo>
                <a:lnTo>
                  <a:pt x="1966" y="1864"/>
                </a:lnTo>
                <a:lnTo>
                  <a:pt x="1966" y="1889"/>
                </a:lnTo>
                <a:lnTo>
                  <a:pt x="1963" y="1913"/>
                </a:lnTo>
                <a:lnTo>
                  <a:pt x="1957" y="1939"/>
                </a:lnTo>
                <a:lnTo>
                  <a:pt x="1948" y="1963"/>
                </a:lnTo>
                <a:lnTo>
                  <a:pt x="1933" y="1982"/>
                </a:lnTo>
                <a:lnTo>
                  <a:pt x="1913" y="2004"/>
                </a:lnTo>
                <a:lnTo>
                  <a:pt x="1892" y="2021"/>
                </a:lnTo>
                <a:lnTo>
                  <a:pt x="1874" y="2037"/>
                </a:lnTo>
                <a:lnTo>
                  <a:pt x="1852" y="2050"/>
                </a:lnTo>
                <a:lnTo>
                  <a:pt x="1826" y="2059"/>
                </a:lnTo>
                <a:lnTo>
                  <a:pt x="1794" y="2069"/>
                </a:lnTo>
                <a:lnTo>
                  <a:pt x="1765" y="2072"/>
                </a:lnTo>
                <a:lnTo>
                  <a:pt x="1739" y="2074"/>
                </a:lnTo>
                <a:lnTo>
                  <a:pt x="1711" y="2074"/>
                </a:lnTo>
                <a:lnTo>
                  <a:pt x="1685" y="2072"/>
                </a:lnTo>
                <a:lnTo>
                  <a:pt x="1665" y="2069"/>
                </a:lnTo>
                <a:lnTo>
                  <a:pt x="1641" y="2061"/>
                </a:lnTo>
                <a:lnTo>
                  <a:pt x="1617" y="2054"/>
                </a:lnTo>
                <a:lnTo>
                  <a:pt x="1599" y="2043"/>
                </a:lnTo>
                <a:lnTo>
                  <a:pt x="1578" y="2028"/>
                </a:lnTo>
                <a:lnTo>
                  <a:pt x="1560" y="2010"/>
                </a:lnTo>
                <a:lnTo>
                  <a:pt x="1541" y="1989"/>
                </a:lnTo>
                <a:lnTo>
                  <a:pt x="1525" y="1969"/>
                </a:lnTo>
                <a:lnTo>
                  <a:pt x="1512" y="1947"/>
                </a:lnTo>
                <a:lnTo>
                  <a:pt x="1502" y="1919"/>
                </a:lnTo>
                <a:lnTo>
                  <a:pt x="1495" y="1888"/>
                </a:lnTo>
                <a:lnTo>
                  <a:pt x="1495" y="1858"/>
                </a:lnTo>
                <a:lnTo>
                  <a:pt x="1502" y="1828"/>
                </a:lnTo>
                <a:lnTo>
                  <a:pt x="1510" y="1799"/>
                </a:lnTo>
                <a:lnTo>
                  <a:pt x="1517" y="1769"/>
                </a:lnTo>
                <a:lnTo>
                  <a:pt x="1526" y="1736"/>
                </a:lnTo>
                <a:lnTo>
                  <a:pt x="1530" y="1710"/>
                </a:lnTo>
                <a:lnTo>
                  <a:pt x="1530" y="1695"/>
                </a:lnTo>
                <a:lnTo>
                  <a:pt x="1528" y="1682"/>
                </a:lnTo>
                <a:lnTo>
                  <a:pt x="1523" y="1668"/>
                </a:lnTo>
                <a:lnTo>
                  <a:pt x="1168" y="1668"/>
                </a:lnTo>
                <a:lnTo>
                  <a:pt x="1173" y="1605"/>
                </a:lnTo>
                <a:lnTo>
                  <a:pt x="1171" y="1570"/>
                </a:lnTo>
                <a:lnTo>
                  <a:pt x="1168" y="1536"/>
                </a:lnTo>
                <a:lnTo>
                  <a:pt x="1164" y="1505"/>
                </a:lnTo>
                <a:lnTo>
                  <a:pt x="1159" y="1485"/>
                </a:lnTo>
                <a:lnTo>
                  <a:pt x="1149" y="1466"/>
                </a:lnTo>
                <a:lnTo>
                  <a:pt x="1138" y="1449"/>
                </a:lnTo>
                <a:lnTo>
                  <a:pt x="1120" y="1435"/>
                </a:lnTo>
                <a:lnTo>
                  <a:pt x="1099" y="1422"/>
                </a:lnTo>
                <a:lnTo>
                  <a:pt x="1079" y="1414"/>
                </a:lnTo>
                <a:lnTo>
                  <a:pt x="1061" y="1411"/>
                </a:lnTo>
                <a:lnTo>
                  <a:pt x="1029" y="1409"/>
                </a:lnTo>
                <a:lnTo>
                  <a:pt x="992" y="1409"/>
                </a:lnTo>
                <a:lnTo>
                  <a:pt x="957" y="1413"/>
                </a:lnTo>
                <a:lnTo>
                  <a:pt x="918" y="1414"/>
                </a:lnTo>
                <a:lnTo>
                  <a:pt x="889" y="1418"/>
                </a:lnTo>
                <a:lnTo>
                  <a:pt x="850" y="1420"/>
                </a:lnTo>
                <a:lnTo>
                  <a:pt x="818" y="1418"/>
                </a:lnTo>
                <a:lnTo>
                  <a:pt x="791" y="1414"/>
                </a:lnTo>
                <a:lnTo>
                  <a:pt x="748" y="1405"/>
                </a:lnTo>
                <a:lnTo>
                  <a:pt x="720" y="1392"/>
                </a:lnTo>
                <a:lnTo>
                  <a:pt x="695" y="1374"/>
                </a:lnTo>
                <a:lnTo>
                  <a:pt x="678" y="1353"/>
                </a:lnTo>
                <a:lnTo>
                  <a:pt x="663" y="1331"/>
                </a:lnTo>
                <a:lnTo>
                  <a:pt x="652" y="1303"/>
                </a:lnTo>
                <a:lnTo>
                  <a:pt x="650" y="1274"/>
                </a:lnTo>
                <a:lnTo>
                  <a:pt x="650" y="1237"/>
                </a:lnTo>
                <a:lnTo>
                  <a:pt x="652" y="1209"/>
                </a:lnTo>
                <a:lnTo>
                  <a:pt x="650" y="1181"/>
                </a:lnTo>
                <a:lnTo>
                  <a:pt x="643" y="1150"/>
                </a:lnTo>
                <a:lnTo>
                  <a:pt x="637" y="1132"/>
                </a:lnTo>
                <a:lnTo>
                  <a:pt x="628" y="1113"/>
                </a:lnTo>
                <a:lnTo>
                  <a:pt x="617" y="1100"/>
                </a:lnTo>
                <a:lnTo>
                  <a:pt x="606" y="1089"/>
                </a:lnTo>
                <a:lnTo>
                  <a:pt x="582" y="1078"/>
                </a:lnTo>
                <a:lnTo>
                  <a:pt x="554" y="1065"/>
                </a:lnTo>
                <a:lnTo>
                  <a:pt x="523" y="1056"/>
                </a:lnTo>
                <a:lnTo>
                  <a:pt x="486" y="1047"/>
                </a:lnTo>
                <a:lnTo>
                  <a:pt x="449" y="1039"/>
                </a:lnTo>
                <a:lnTo>
                  <a:pt x="410" y="1034"/>
                </a:lnTo>
                <a:lnTo>
                  <a:pt x="382" y="1024"/>
                </a:lnTo>
                <a:lnTo>
                  <a:pt x="353" y="1015"/>
                </a:lnTo>
                <a:lnTo>
                  <a:pt x="323" y="1004"/>
                </a:lnTo>
                <a:lnTo>
                  <a:pt x="303" y="987"/>
                </a:lnTo>
                <a:lnTo>
                  <a:pt x="279" y="967"/>
                </a:lnTo>
                <a:lnTo>
                  <a:pt x="262" y="949"/>
                </a:lnTo>
                <a:lnTo>
                  <a:pt x="247" y="926"/>
                </a:lnTo>
                <a:lnTo>
                  <a:pt x="236" y="901"/>
                </a:lnTo>
                <a:lnTo>
                  <a:pt x="232" y="873"/>
                </a:lnTo>
                <a:lnTo>
                  <a:pt x="232" y="847"/>
                </a:lnTo>
                <a:lnTo>
                  <a:pt x="238" y="823"/>
                </a:lnTo>
                <a:lnTo>
                  <a:pt x="247" y="788"/>
                </a:lnTo>
                <a:lnTo>
                  <a:pt x="256" y="753"/>
                </a:lnTo>
                <a:lnTo>
                  <a:pt x="260" y="721"/>
                </a:lnTo>
                <a:lnTo>
                  <a:pt x="268" y="690"/>
                </a:lnTo>
                <a:lnTo>
                  <a:pt x="271" y="658"/>
                </a:lnTo>
                <a:lnTo>
                  <a:pt x="268" y="625"/>
                </a:lnTo>
                <a:lnTo>
                  <a:pt x="260" y="596"/>
                </a:lnTo>
                <a:lnTo>
                  <a:pt x="249" y="566"/>
                </a:lnTo>
                <a:lnTo>
                  <a:pt x="234" y="538"/>
                </a:lnTo>
                <a:lnTo>
                  <a:pt x="218" y="516"/>
                </a:lnTo>
                <a:lnTo>
                  <a:pt x="208" y="503"/>
                </a:lnTo>
                <a:lnTo>
                  <a:pt x="192" y="486"/>
                </a:lnTo>
                <a:lnTo>
                  <a:pt x="175" y="472"/>
                </a:lnTo>
                <a:lnTo>
                  <a:pt x="159" y="461"/>
                </a:lnTo>
                <a:lnTo>
                  <a:pt x="136" y="449"/>
                </a:lnTo>
                <a:lnTo>
                  <a:pt x="114" y="442"/>
                </a:lnTo>
                <a:lnTo>
                  <a:pt x="86" y="435"/>
                </a:lnTo>
                <a:lnTo>
                  <a:pt x="55" y="433"/>
                </a:lnTo>
                <a:lnTo>
                  <a:pt x="27" y="433"/>
                </a:lnTo>
                <a:lnTo>
                  <a:pt x="0" y="433"/>
                </a:lnTo>
                <a:close/>
              </a:path>
            </a:pathLst>
          </a:custGeom>
          <a:solidFill>
            <a:srgbClr val="CC3399"/>
          </a:solidFill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 sz="7200"/>
          </a:p>
        </p:txBody>
      </p:sp>
      <p:sp>
        <p:nvSpPr>
          <p:cNvPr id="449540" name="Freeform 4"/>
          <p:cNvSpPr>
            <a:spLocks/>
          </p:cNvSpPr>
          <p:nvPr/>
        </p:nvSpPr>
        <p:spPr bwMode="auto">
          <a:xfrm>
            <a:off x="12138025" y="7185027"/>
            <a:ext cx="6797676" cy="5514974"/>
          </a:xfrm>
          <a:custGeom>
            <a:avLst/>
            <a:gdLst>
              <a:gd name="T0" fmla="*/ 0 w 2141"/>
              <a:gd name="T1" fmla="*/ 1737 h 1737"/>
              <a:gd name="T2" fmla="*/ 2139 w 2141"/>
              <a:gd name="T3" fmla="*/ 0 h 1737"/>
              <a:gd name="T4" fmla="*/ 1939 w 2141"/>
              <a:gd name="T5" fmla="*/ 33 h 1737"/>
              <a:gd name="T6" fmla="*/ 1945 w 2141"/>
              <a:gd name="T7" fmla="*/ 90 h 1737"/>
              <a:gd name="T8" fmla="*/ 1967 w 2141"/>
              <a:gd name="T9" fmla="*/ 168 h 1737"/>
              <a:gd name="T10" fmla="*/ 1973 w 2141"/>
              <a:gd name="T11" fmla="*/ 231 h 1737"/>
              <a:gd name="T12" fmla="*/ 1960 w 2141"/>
              <a:gd name="T13" fmla="*/ 295 h 1737"/>
              <a:gd name="T14" fmla="*/ 1915 w 2141"/>
              <a:gd name="T15" fmla="*/ 351 h 1737"/>
              <a:gd name="T16" fmla="*/ 1860 w 2141"/>
              <a:gd name="T17" fmla="*/ 392 h 1737"/>
              <a:gd name="T18" fmla="*/ 1793 w 2141"/>
              <a:gd name="T19" fmla="*/ 412 h 1737"/>
              <a:gd name="T20" fmla="*/ 1697 w 2141"/>
              <a:gd name="T21" fmla="*/ 410 h 1737"/>
              <a:gd name="T22" fmla="*/ 1634 w 2141"/>
              <a:gd name="T23" fmla="*/ 397 h 1737"/>
              <a:gd name="T24" fmla="*/ 1572 w 2141"/>
              <a:gd name="T25" fmla="*/ 353 h 1737"/>
              <a:gd name="T26" fmla="*/ 1529 w 2141"/>
              <a:gd name="T27" fmla="*/ 299 h 1737"/>
              <a:gd name="T28" fmla="*/ 1511 w 2141"/>
              <a:gd name="T29" fmla="*/ 242 h 1737"/>
              <a:gd name="T30" fmla="*/ 1514 w 2141"/>
              <a:gd name="T31" fmla="*/ 179 h 1737"/>
              <a:gd name="T32" fmla="*/ 1529 w 2141"/>
              <a:gd name="T33" fmla="*/ 122 h 1737"/>
              <a:gd name="T34" fmla="*/ 1544 w 2141"/>
              <a:gd name="T35" fmla="*/ 63 h 1737"/>
              <a:gd name="T36" fmla="*/ 1536 w 2141"/>
              <a:gd name="T37" fmla="*/ 7 h 1737"/>
              <a:gd name="T38" fmla="*/ 1181 w 2141"/>
              <a:gd name="T39" fmla="*/ 68 h 1737"/>
              <a:gd name="T40" fmla="*/ 1176 w 2141"/>
              <a:gd name="T41" fmla="*/ 146 h 1737"/>
              <a:gd name="T42" fmla="*/ 1172 w 2141"/>
              <a:gd name="T43" fmla="*/ 210 h 1737"/>
              <a:gd name="T44" fmla="*/ 1156 w 2141"/>
              <a:gd name="T45" fmla="*/ 266 h 1737"/>
              <a:gd name="T46" fmla="*/ 1124 w 2141"/>
              <a:gd name="T47" fmla="*/ 303 h 1737"/>
              <a:gd name="T48" fmla="*/ 1080 w 2141"/>
              <a:gd name="T49" fmla="*/ 323 h 1737"/>
              <a:gd name="T50" fmla="*/ 1030 w 2141"/>
              <a:gd name="T51" fmla="*/ 329 h 1737"/>
              <a:gd name="T52" fmla="*/ 969 w 2141"/>
              <a:gd name="T53" fmla="*/ 325 h 1737"/>
              <a:gd name="T54" fmla="*/ 913 w 2141"/>
              <a:gd name="T55" fmla="*/ 321 h 1737"/>
              <a:gd name="T56" fmla="*/ 843 w 2141"/>
              <a:gd name="T57" fmla="*/ 318 h 1737"/>
              <a:gd name="T58" fmla="*/ 780 w 2141"/>
              <a:gd name="T59" fmla="*/ 325 h 1737"/>
              <a:gd name="T60" fmla="*/ 723 w 2141"/>
              <a:gd name="T61" fmla="*/ 347 h 1737"/>
              <a:gd name="T62" fmla="*/ 681 w 2141"/>
              <a:gd name="T63" fmla="*/ 386 h 1737"/>
              <a:gd name="T64" fmla="*/ 657 w 2141"/>
              <a:gd name="T65" fmla="*/ 434 h 1737"/>
              <a:gd name="T66" fmla="*/ 657 w 2141"/>
              <a:gd name="T67" fmla="*/ 489 h 1737"/>
              <a:gd name="T68" fmla="*/ 657 w 2141"/>
              <a:gd name="T69" fmla="*/ 550 h 1737"/>
              <a:gd name="T70" fmla="*/ 644 w 2141"/>
              <a:gd name="T71" fmla="*/ 600 h 1737"/>
              <a:gd name="T72" fmla="*/ 618 w 2141"/>
              <a:gd name="T73" fmla="*/ 641 h 1737"/>
              <a:gd name="T74" fmla="*/ 564 w 2141"/>
              <a:gd name="T75" fmla="*/ 669 h 1737"/>
              <a:gd name="T76" fmla="*/ 507 w 2141"/>
              <a:gd name="T77" fmla="*/ 685 h 1737"/>
              <a:gd name="T78" fmla="*/ 438 w 2141"/>
              <a:gd name="T79" fmla="*/ 700 h 1737"/>
              <a:gd name="T80" fmla="*/ 377 w 2141"/>
              <a:gd name="T81" fmla="*/ 715 h 1737"/>
              <a:gd name="T82" fmla="*/ 326 w 2141"/>
              <a:gd name="T83" fmla="*/ 735 h 1737"/>
              <a:gd name="T84" fmla="*/ 287 w 2141"/>
              <a:gd name="T85" fmla="*/ 765 h 1737"/>
              <a:gd name="T86" fmla="*/ 254 w 2141"/>
              <a:gd name="T87" fmla="*/ 811 h 1737"/>
              <a:gd name="T88" fmla="*/ 237 w 2141"/>
              <a:gd name="T89" fmla="*/ 868 h 1737"/>
              <a:gd name="T90" fmla="*/ 244 w 2141"/>
              <a:gd name="T91" fmla="*/ 928 h 1737"/>
              <a:gd name="T92" fmla="*/ 263 w 2141"/>
              <a:gd name="T93" fmla="*/ 1002 h 1737"/>
              <a:gd name="T94" fmla="*/ 274 w 2141"/>
              <a:gd name="T95" fmla="*/ 1064 h 1737"/>
              <a:gd name="T96" fmla="*/ 270 w 2141"/>
              <a:gd name="T97" fmla="*/ 1125 h 1737"/>
              <a:gd name="T98" fmla="*/ 254 w 2141"/>
              <a:gd name="T99" fmla="*/ 1181 h 1737"/>
              <a:gd name="T100" fmla="*/ 228 w 2141"/>
              <a:gd name="T101" fmla="*/ 1236 h 1737"/>
              <a:gd name="T102" fmla="*/ 185 w 2141"/>
              <a:gd name="T103" fmla="*/ 1297 h 1737"/>
              <a:gd name="T104" fmla="*/ 143 w 2141"/>
              <a:gd name="T105" fmla="*/ 1336 h 1737"/>
              <a:gd name="T106" fmla="*/ 98 w 2141"/>
              <a:gd name="T107" fmla="*/ 1360 h 1737"/>
              <a:gd name="T108" fmla="*/ 32 w 2141"/>
              <a:gd name="T109" fmla="*/ 1373 h 1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41" h="1737">
                <a:moveTo>
                  <a:pt x="0" y="1373"/>
                </a:moveTo>
                <a:lnTo>
                  <a:pt x="0" y="1737"/>
                </a:lnTo>
                <a:lnTo>
                  <a:pt x="2141" y="1737"/>
                </a:lnTo>
                <a:lnTo>
                  <a:pt x="2139" y="0"/>
                </a:lnTo>
                <a:lnTo>
                  <a:pt x="1949" y="0"/>
                </a:lnTo>
                <a:lnTo>
                  <a:pt x="1939" y="33"/>
                </a:lnTo>
                <a:lnTo>
                  <a:pt x="1939" y="57"/>
                </a:lnTo>
                <a:lnTo>
                  <a:pt x="1945" y="90"/>
                </a:lnTo>
                <a:lnTo>
                  <a:pt x="1956" y="125"/>
                </a:lnTo>
                <a:lnTo>
                  <a:pt x="1967" y="168"/>
                </a:lnTo>
                <a:lnTo>
                  <a:pt x="1973" y="201"/>
                </a:lnTo>
                <a:lnTo>
                  <a:pt x="1973" y="231"/>
                </a:lnTo>
                <a:lnTo>
                  <a:pt x="1969" y="264"/>
                </a:lnTo>
                <a:lnTo>
                  <a:pt x="1960" y="295"/>
                </a:lnTo>
                <a:lnTo>
                  <a:pt x="1939" y="325"/>
                </a:lnTo>
                <a:lnTo>
                  <a:pt x="1915" y="351"/>
                </a:lnTo>
                <a:lnTo>
                  <a:pt x="1889" y="375"/>
                </a:lnTo>
                <a:lnTo>
                  <a:pt x="1860" y="392"/>
                </a:lnTo>
                <a:lnTo>
                  <a:pt x="1825" y="404"/>
                </a:lnTo>
                <a:lnTo>
                  <a:pt x="1793" y="412"/>
                </a:lnTo>
                <a:lnTo>
                  <a:pt x="1749" y="414"/>
                </a:lnTo>
                <a:lnTo>
                  <a:pt x="1697" y="410"/>
                </a:lnTo>
                <a:lnTo>
                  <a:pt x="1664" y="404"/>
                </a:lnTo>
                <a:lnTo>
                  <a:pt x="1634" y="397"/>
                </a:lnTo>
                <a:lnTo>
                  <a:pt x="1607" y="380"/>
                </a:lnTo>
                <a:lnTo>
                  <a:pt x="1572" y="353"/>
                </a:lnTo>
                <a:lnTo>
                  <a:pt x="1549" y="327"/>
                </a:lnTo>
                <a:lnTo>
                  <a:pt x="1529" y="299"/>
                </a:lnTo>
                <a:lnTo>
                  <a:pt x="1518" y="270"/>
                </a:lnTo>
                <a:lnTo>
                  <a:pt x="1511" y="242"/>
                </a:lnTo>
                <a:lnTo>
                  <a:pt x="1511" y="210"/>
                </a:lnTo>
                <a:lnTo>
                  <a:pt x="1514" y="179"/>
                </a:lnTo>
                <a:lnTo>
                  <a:pt x="1522" y="149"/>
                </a:lnTo>
                <a:lnTo>
                  <a:pt x="1529" y="122"/>
                </a:lnTo>
                <a:lnTo>
                  <a:pt x="1538" y="92"/>
                </a:lnTo>
                <a:lnTo>
                  <a:pt x="1544" y="63"/>
                </a:lnTo>
                <a:lnTo>
                  <a:pt x="1544" y="37"/>
                </a:lnTo>
                <a:lnTo>
                  <a:pt x="1536" y="7"/>
                </a:lnTo>
                <a:lnTo>
                  <a:pt x="1178" y="7"/>
                </a:lnTo>
                <a:lnTo>
                  <a:pt x="1181" y="68"/>
                </a:lnTo>
                <a:lnTo>
                  <a:pt x="1178" y="111"/>
                </a:lnTo>
                <a:lnTo>
                  <a:pt x="1176" y="146"/>
                </a:lnTo>
                <a:lnTo>
                  <a:pt x="1176" y="177"/>
                </a:lnTo>
                <a:lnTo>
                  <a:pt x="1172" y="210"/>
                </a:lnTo>
                <a:lnTo>
                  <a:pt x="1165" y="244"/>
                </a:lnTo>
                <a:lnTo>
                  <a:pt x="1156" y="266"/>
                </a:lnTo>
                <a:lnTo>
                  <a:pt x="1143" y="286"/>
                </a:lnTo>
                <a:lnTo>
                  <a:pt x="1124" y="303"/>
                </a:lnTo>
                <a:lnTo>
                  <a:pt x="1104" y="316"/>
                </a:lnTo>
                <a:lnTo>
                  <a:pt x="1080" y="323"/>
                </a:lnTo>
                <a:lnTo>
                  <a:pt x="1054" y="327"/>
                </a:lnTo>
                <a:lnTo>
                  <a:pt x="1030" y="329"/>
                </a:lnTo>
                <a:lnTo>
                  <a:pt x="998" y="329"/>
                </a:lnTo>
                <a:lnTo>
                  <a:pt x="969" y="325"/>
                </a:lnTo>
                <a:lnTo>
                  <a:pt x="945" y="323"/>
                </a:lnTo>
                <a:lnTo>
                  <a:pt x="913" y="321"/>
                </a:lnTo>
                <a:lnTo>
                  <a:pt x="880" y="318"/>
                </a:lnTo>
                <a:lnTo>
                  <a:pt x="843" y="318"/>
                </a:lnTo>
                <a:lnTo>
                  <a:pt x="812" y="321"/>
                </a:lnTo>
                <a:lnTo>
                  <a:pt x="780" y="325"/>
                </a:lnTo>
                <a:lnTo>
                  <a:pt x="747" y="334"/>
                </a:lnTo>
                <a:lnTo>
                  <a:pt x="723" y="347"/>
                </a:lnTo>
                <a:lnTo>
                  <a:pt x="697" y="364"/>
                </a:lnTo>
                <a:lnTo>
                  <a:pt x="681" y="386"/>
                </a:lnTo>
                <a:lnTo>
                  <a:pt x="664" y="410"/>
                </a:lnTo>
                <a:lnTo>
                  <a:pt x="657" y="434"/>
                </a:lnTo>
                <a:lnTo>
                  <a:pt x="653" y="462"/>
                </a:lnTo>
                <a:lnTo>
                  <a:pt x="657" y="489"/>
                </a:lnTo>
                <a:lnTo>
                  <a:pt x="658" y="519"/>
                </a:lnTo>
                <a:lnTo>
                  <a:pt x="657" y="550"/>
                </a:lnTo>
                <a:lnTo>
                  <a:pt x="651" y="575"/>
                </a:lnTo>
                <a:lnTo>
                  <a:pt x="644" y="600"/>
                </a:lnTo>
                <a:lnTo>
                  <a:pt x="632" y="624"/>
                </a:lnTo>
                <a:lnTo>
                  <a:pt x="618" y="641"/>
                </a:lnTo>
                <a:lnTo>
                  <a:pt x="594" y="658"/>
                </a:lnTo>
                <a:lnTo>
                  <a:pt x="564" y="669"/>
                </a:lnTo>
                <a:lnTo>
                  <a:pt x="535" y="678"/>
                </a:lnTo>
                <a:lnTo>
                  <a:pt x="507" y="685"/>
                </a:lnTo>
                <a:lnTo>
                  <a:pt x="477" y="693"/>
                </a:lnTo>
                <a:lnTo>
                  <a:pt x="438" y="700"/>
                </a:lnTo>
                <a:lnTo>
                  <a:pt x="409" y="706"/>
                </a:lnTo>
                <a:lnTo>
                  <a:pt x="377" y="715"/>
                </a:lnTo>
                <a:lnTo>
                  <a:pt x="352" y="724"/>
                </a:lnTo>
                <a:lnTo>
                  <a:pt x="326" y="735"/>
                </a:lnTo>
                <a:lnTo>
                  <a:pt x="305" y="750"/>
                </a:lnTo>
                <a:lnTo>
                  <a:pt x="287" y="765"/>
                </a:lnTo>
                <a:lnTo>
                  <a:pt x="266" y="789"/>
                </a:lnTo>
                <a:lnTo>
                  <a:pt x="254" y="811"/>
                </a:lnTo>
                <a:lnTo>
                  <a:pt x="242" y="837"/>
                </a:lnTo>
                <a:lnTo>
                  <a:pt x="237" y="868"/>
                </a:lnTo>
                <a:lnTo>
                  <a:pt x="241" y="898"/>
                </a:lnTo>
                <a:lnTo>
                  <a:pt x="244" y="928"/>
                </a:lnTo>
                <a:lnTo>
                  <a:pt x="254" y="963"/>
                </a:lnTo>
                <a:lnTo>
                  <a:pt x="263" y="1002"/>
                </a:lnTo>
                <a:lnTo>
                  <a:pt x="270" y="1037"/>
                </a:lnTo>
                <a:lnTo>
                  <a:pt x="274" y="1064"/>
                </a:lnTo>
                <a:lnTo>
                  <a:pt x="274" y="1090"/>
                </a:lnTo>
                <a:lnTo>
                  <a:pt x="270" y="1125"/>
                </a:lnTo>
                <a:lnTo>
                  <a:pt x="261" y="1155"/>
                </a:lnTo>
                <a:lnTo>
                  <a:pt x="254" y="1181"/>
                </a:lnTo>
                <a:lnTo>
                  <a:pt x="242" y="1205"/>
                </a:lnTo>
                <a:lnTo>
                  <a:pt x="228" y="1236"/>
                </a:lnTo>
                <a:lnTo>
                  <a:pt x="207" y="1271"/>
                </a:lnTo>
                <a:lnTo>
                  <a:pt x="185" y="1297"/>
                </a:lnTo>
                <a:lnTo>
                  <a:pt x="163" y="1318"/>
                </a:lnTo>
                <a:lnTo>
                  <a:pt x="143" y="1336"/>
                </a:lnTo>
                <a:lnTo>
                  <a:pt x="120" y="1351"/>
                </a:lnTo>
                <a:lnTo>
                  <a:pt x="98" y="1360"/>
                </a:lnTo>
                <a:lnTo>
                  <a:pt x="67" y="1367"/>
                </a:lnTo>
                <a:lnTo>
                  <a:pt x="32" y="1373"/>
                </a:lnTo>
                <a:lnTo>
                  <a:pt x="0" y="1373"/>
                </a:lnTo>
                <a:close/>
              </a:path>
            </a:pathLst>
          </a:custGeom>
          <a:solidFill>
            <a:srgbClr val="0033CC"/>
          </a:solidFill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 sz="7200"/>
          </a:p>
        </p:txBody>
      </p:sp>
      <p:sp>
        <p:nvSpPr>
          <p:cNvPr id="449541" name="Freeform 5"/>
          <p:cNvSpPr>
            <a:spLocks/>
          </p:cNvSpPr>
          <p:nvPr/>
        </p:nvSpPr>
        <p:spPr bwMode="auto">
          <a:xfrm>
            <a:off x="5372101" y="6115051"/>
            <a:ext cx="6765924" cy="6584950"/>
          </a:xfrm>
          <a:custGeom>
            <a:avLst/>
            <a:gdLst>
              <a:gd name="T0" fmla="*/ 2131 w 2131"/>
              <a:gd name="T1" fmla="*/ 2074 h 2074"/>
              <a:gd name="T2" fmla="*/ 0 w 2131"/>
              <a:gd name="T3" fmla="*/ 418 h 2074"/>
              <a:gd name="T4" fmla="*/ 192 w 2131"/>
              <a:gd name="T5" fmla="*/ 403 h 2074"/>
              <a:gd name="T6" fmla="*/ 198 w 2131"/>
              <a:gd name="T7" fmla="*/ 366 h 2074"/>
              <a:gd name="T8" fmla="*/ 188 w 2131"/>
              <a:gd name="T9" fmla="*/ 320 h 2074"/>
              <a:gd name="T10" fmla="*/ 174 w 2131"/>
              <a:gd name="T11" fmla="*/ 265 h 2074"/>
              <a:gd name="T12" fmla="*/ 164 w 2131"/>
              <a:gd name="T13" fmla="*/ 211 h 2074"/>
              <a:gd name="T14" fmla="*/ 166 w 2131"/>
              <a:gd name="T15" fmla="*/ 161 h 2074"/>
              <a:gd name="T16" fmla="*/ 183 w 2131"/>
              <a:gd name="T17" fmla="*/ 111 h 2074"/>
              <a:gd name="T18" fmla="*/ 218 w 2131"/>
              <a:gd name="T19" fmla="*/ 70 h 2074"/>
              <a:gd name="T20" fmla="*/ 257 w 2131"/>
              <a:gd name="T21" fmla="*/ 37 h 2074"/>
              <a:gd name="T22" fmla="*/ 305 w 2131"/>
              <a:gd name="T23" fmla="*/ 13 h 2074"/>
              <a:gd name="T24" fmla="*/ 366 w 2131"/>
              <a:gd name="T25" fmla="*/ 2 h 2074"/>
              <a:gd name="T26" fmla="*/ 420 w 2131"/>
              <a:gd name="T27" fmla="*/ 0 h 2074"/>
              <a:gd name="T28" fmla="*/ 466 w 2131"/>
              <a:gd name="T29" fmla="*/ 6 h 2074"/>
              <a:gd name="T30" fmla="*/ 514 w 2131"/>
              <a:gd name="T31" fmla="*/ 21 h 2074"/>
              <a:gd name="T32" fmla="*/ 553 w 2131"/>
              <a:gd name="T33" fmla="*/ 46 h 2074"/>
              <a:gd name="T34" fmla="*/ 590 w 2131"/>
              <a:gd name="T35" fmla="*/ 85 h 2074"/>
              <a:gd name="T36" fmla="*/ 619 w 2131"/>
              <a:gd name="T37" fmla="*/ 128 h 2074"/>
              <a:gd name="T38" fmla="*/ 636 w 2131"/>
              <a:gd name="T39" fmla="*/ 187 h 2074"/>
              <a:gd name="T40" fmla="*/ 628 w 2131"/>
              <a:gd name="T41" fmla="*/ 246 h 2074"/>
              <a:gd name="T42" fmla="*/ 614 w 2131"/>
              <a:gd name="T43" fmla="*/ 305 h 2074"/>
              <a:gd name="T44" fmla="*/ 599 w 2131"/>
              <a:gd name="T45" fmla="*/ 364 h 2074"/>
              <a:gd name="T46" fmla="*/ 603 w 2131"/>
              <a:gd name="T47" fmla="*/ 392 h 2074"/>
              <a:gd name="T48" fmla="*/ 961 w 2131"/>
              <a:gd name="T49" fmla="*/ 407 h 2074"/>
              <a:gd name="T50" fmla="*/ 952 w 2131"/>
              <a:gd name="T51" fmla="*/ 516 h 2074"/>
              <a:gd name="T52" fmla="*/ 956 w 2131"/>
              <a:gd name="T53" fmla="*/ 581 h 2074"/>
              <a:gd name="T54" fmla="*/ 965 w 2131"/>
              <a:gd name="T55" fmla="*/ 647 h 2074"/>
              <a:gd name="T56" fmla="*/ 989 w 2131"/>
              <a:gd name="T57" fmla="*/ 688 h 2074"/>
              <a:gd name="T58" fmla="*/ 1028 w 2131"/>
              <a:gd name="T59" fmla="*/ 717 h 2074"/>
              <a:gd name="T60" fmla="*/ 1076 w 2131"/>
              <a:gd name="T61" fmla="*/ 730 h 2074"/>
              <a:gd name="T62" fmla="*/ 1131 w 2131"/>
              <a:gd name="T63" fmla="*/ 732 h 2074"/>
              <a:gd name="T64" fmla="*/ 1185 w 2131"/>
              <a:gd name="T65" fmla="*/ 727 h 2074"/>
              <a:gd name="T66" fmla="*/ 1251 w 2131"/>
              <a:gd name="T67" fmla="*/ 719 h 2074"/>
              <a:gd name="T68" fmla="*/ 1320 w 2131"/>
              <a:gd name="T69" fmla="*/ 723 h 2074"/>
              <a:gd name="T70" fmla="*/ 1383 w 2131"/>
              <a:gd name="T71" fmla="*/ 740 h 2074"/>
              <a:gd name="T72" fmla="*/ 1434 w 2131"/>
              <a:gd name="T73" fmla="*/ 769 h 2074"/>
              <a:gd name="T74" fmla="*/ 1466 w 2131"/>
              <a:gd name="T75" fmla="*/ 814 h 2074"/>
              <a:gd name="T76" fmla="*/ 1479 w 2131"/>
              <a:gd name="T77" fmla="*/ 865 h 2074"/>
              <a:gd name="T78" fmla="*/ 1473 w 2131"/>
              <a:gd name="T79" fmla="*/ 924 h 2074"/>
              <a:gd name="T80" fmla="*/ 1479 w 2131"/>
              <a:gd name="T81" fmla="*/ 980 h 2074"/>
              <a:gd name="T82" fmla="*/ 1499 w 2131"/>
              <a:gd name="T83" fmla="*/ 1028 h 2074"/>
              <a:gd name="T84" fmla="*/ 1536 w 2131"/>
              <a:gd name="T85" fmla="*/ 1061 h 2074"/>
              <a:gd name="T86" fmla="*/ 1597 w 2131"/>
              <a:gd name="T87" fmla="*/ 1082 h 2074"/>
              <a:gd name="T88" fmla="*/ 1654 w 2131"/>
              <a:gd name="T89" fmla="*/ 1096 h 2074"/>
              <a:gd name="T90" fmla="*/ 1723 w 2131"/>
              <a:gd name="T91" fmla="*/ 1109 h 2074"/>
              <a:gd name="T92" fmla="*/ 1780 w 2131"/>
              <a:gd name="T93" fmla="*/ 1128 h 2074"/>
              <a:gd name="T94" fmla="*/ 1826 w 2131"/>
              <a:gd name="T95" fmla="*/ 1154 h 2074"/>
              <a:gd name="T96" fmla="*/ 1865 w 2131"/>
              <a:gd name="T97" fmla="*/ 1192 h 2074"/>
              <a:gd name="T98" fmla="*/ 1889 w 2131"/>
              <a:gd name="T99" fmla="*/ 1239 h 2074"/>
              <a:gd name="T100" fmla="*/ 1891 w 2131"/>
              <a:gd name="T101" fmla="*/ 1303 h 2074"/>
              <a:gd name="T102" fmla="*/ 1878 w 2131"/>
              <a:gd name="T103" fmla="*/ 1366 h 2074"/>
              <a:gd name="T104" fmla="*/ 1860 w 2131"/>
              <a:gd name="T105" fmla="*/ 1440 h 2074"/>
              <a:gd name="T106" fmla="*/ 1856 w 2131"/>
              <a:gd name="T107" fmla="*/ 1494 h 2074"/>
              <a:gd name="T108" fmla="*/ 1869 w 2131"/>
              <a:gd name="T109" fmla="*/ 1558 h 2074"/>
              <a:gd name="T110" fmla="*/ 1893 w 2131"/>
              <a:gd name="T111" fmla="*/ 1603 h 2074"/>
              <a:gd name="T112" fmla="*/ 1932 w 2131"/>
              <a:gd name="T113" fmla="*/ 1651 h 2074"/>
              <a:gd name="T114" fmla="*/ 1983 w 2131"/>
              <a:gd name="T115" fmla="*/ 1688 h 2074"/>
              <a:gd name="T116" fmla="*/ 2037 w 2131"/>
              <a:gd name="T117" fmla="*/ 1704 h 2074"/>
              <a:gd name="T118" fmla="*/ 2098 w 2131"/>
              <a:gd name="T119" fmla="*/ 1710 h 2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31" h="2074">
                <a:moveTo>
                  <a:pt x="2131" y="1708"/>
                </a:moveTo>
                <a:lnTo>
                  <a:pt x="2131" y="2074"/>
                </a:lnTo>
                <a:lnTo>
                  <a:pt x="2" y="2074"/>
                </a:lnTo>
                <a:lnTo>
                  <a:pt x="0" y="418"/>
                </a:lnTo>
                <a:lnTo>
                  <a:pt x="185" y="418"/>
                </a:lnTo>
                <a:lnTo>
                  <a:pt x="192" y="403"/>
                </a:lnTo>
                <a:lnTo>
                  <a:pt x="198" y="383"/>
                </a:lnTo>
                <a:lnTo>
                  <a:pt x="198" y="366"/>
                </a:lnTo>
                <a:lnTo>
                  <a:pt x="196" y="346"/>
                </a:lnTo>
                <a:lnTo>
                  <a:pt x="188" y="320"/>
                </a:lnTo>
                <a:lnTo>
                  <a:pt x="181" y="287"/>
                </a:lnTo>
                <a:lnTo>
                  <a:pt x="174" y="265"/>
                </a:lnTo>
                <a:lnTo>
                  <a:pt x="166" y="237"/>
                </a:lnTo>
                <a:lnTo>
                  <a:pt x="164" y="211"/>
                </a:lnTo>
                <a:lnTo>
                  <a:pt x="164" y="185"/>
                </a:lnTo>
                <a:lnTo>
                  <a:pt x="166" y="161"/>
                </a:lnTo>
                <a:lnTo>
                  <a:pt x="174" y="135"/>
                </a:lnTo>
                <a:lnTo>
                  <a:pt x="183" y="111"/>
                </a:lnTo>
                <a:lnTo>
                  <a:pt x="198" y="93"/>
                </a:lnTo>
                <a:lnTo>
                  <a:pt x="218" y="70"/>
                </a:lnTo>
                <a:lnTo>
                  <a:pt x="237" y="54"/>
                </a:lnTo>
                <a:lnTo>
                  <a:pt x="257" y="37"/>
                </a:lnTo>
                <a:lnTo>
                  <a:pt x="279" y="24"/>
                </a:lnTo>
                <a:lnTo>
                  <a:pt x="305" y="13"/>
                </a:lnTo>
                <a:lnTo>
                  <a:pt x="335" y="6"/>
                </a:lnTo>
                <a:lnTo>
                  <a:pt x="366" y="2"/>
                </a:lnTo>
                <a:lnTo>
                  <a:pt x="392" y="0"/>
                </a:lnTo>
                <a:lnTo>
                  <a:pt x="420" y="0"/>
                </a:lnTo>
                <a:lnTo>
                  <a:pt x="445" y="2"/>
                </a:lnTo>
                <a:lnTo>
                  <a:pt x="466" y="6"/>
                </a:lnTo>
                <a:lnTo>
                  <a:pt x="490" y="13"/>
                </a:lnTo>
                <a:lnTo>
                  <a:pt x="514" y="21"/>
                </a:lnTo>
                <a:lnTo>
                  <a:pt x="532" y="32"/>
                </a:lnTo>
                <a:lnTo>
                  <a:pt x="553" y="46"/>
                </a:lnTo>
                <a:lnTo>
                  <a:pt x="571" y="65"/>
                </a:lnTo>
                <a:lnTo>
                  <a:pt x="590" y="85"/>
                </a:lnTo>
                <a:lnTo>
                  <a:pt x="606" y="106"/>
                </a:lnTo>
                <a:lnTo>
                  <a:pt x="619" y="128"/>
                </a:lnTo>
                <a:lnTo>
                  <a:pt x="628" y="156"/>
                </a:lnTo>
                <a:lnTo>
                  <a:pt x="636" y="187"/>
                </a:lnTo>
                <a:lnTo>
                  <a:pt x="636" y="217"/>
                </a:lnTo>
                <a:lnTo>
                  <a:pt x="628" y="246"/>
                </a:lnTo>
                <a:lnTo>
                  <a:pt x="621" y="276"/>
                </a:lnTo>
                <a:lnTo>
                  <a:pt x="614" y="305"/>
                </a:lnTo>
                <a:lnTo>
                  <a:pt x="604" y="339"/>
                </a:lnTo>
                <a:lnTo>
                  <a:pt x="599" y="364"/>
                </a:lnTo>
                <a:lnTo>
                  <a:pt x="599" y="379"/>
                </a:lnTo>
                <a:lnTo>
                  <a:pt x="603" y="392"/>
                </a:lnTo>
                <a:lnTo>
                  <a:pt x="608" y="407"/>
                </a:lnTo>
                <a:lnTo>
                  <a:pt x="961" y="407"/>
                </a:lnTo>
                <a:lnTo>
                  <a:pt x="954" y="475"/>
                </a:lnTo>
                <a:lnTo>
                  <a:pt x="952" y="516"/>
                </a:lnTo>
                <a:lnTo>
                  <a:pt x="954" y="549"/>
                </a:lnTo>
                <a:lnTo>
                  <a:pt x="956" y="581"/>
                </a:lnTo>
                <a:lnTo>
                  <a:pt x="959" y="614"/>
                </a:lnTo>
                <a:lnTo>
                  <a:pt x="965" y="647"/>
                </a:lnTo>
                <a:lnTo>
                  <a:pt x="976" y="669"/>
                </a:lnTo>
                <a:lnTo>
                  <a:pt x="989" y="688"/>
                </a:lnTo>
                <a:lnTo>
                  <a:pt x="1006" y="705"/>
                </a:lnTo>
                <a:lnTo>
                  <a:pt x="1028" y="717"/>
                </a:lnTo>
                <a:lnTo>
                  <a:pt x="1052" y="727"/>
                </a:lnTo>
                <a:lnTo>
                  <a:pt x="1076" y="730"/>
                </a:lnTo>
                <a:lnTo>
                  <a:pt x="1102" y="732"/>
                </a:lnTo>
                <a:lnTo>
                  <a:pt x="1131" y="732"/>
                </a:lnTo>
                <a:lnTo>
                  <a:pt x="1163" y="729"/>
                </a:lnTo>
                <a:lnTo>
                  <a:pt x="1185" y="727"/>
                </a:lnTo>
                <a:lnTo>
                  <a:pt x="1218" y="723"/>
                </a:lnTo>
                <a:lnTo>
                  <a:pt x="1251" y="719"/>
                </a:lnTo>
                <a:lnTo>
                  <a:pt x="1288" y="719"/>
                </a:lnTo>
                <a:lnTo>
                  <a:pt x="1320" y="723"/>
                </a:lnTo>
                <a:lnTo>
                  <a:pt x="1351" y="729"/>
                </a:lnTo>
                <a:lnTo>
                  <a:pt x="1383" y="740"/>
                </a:lnTo>
                <a:lnTo>
                  <a:pt x="1409" y="751"/>
                </a:lnTo>
                <a:lnTo>
                  <a:pt x="1434" y="769"/>
                </a:lnTo>
                <a:lnTo>
                  <a:pt x="1451" y="790"/>
                </a:lnTo>
                <a:lnTo>
                  <a:pt x="1466" y="814"/>
                </a:lnTo>
                <a:lnTo>
                  <a:pt x="1475" y="839"/>
                </a:lnTo>
                <a:lnTo>
                  <a:pt x="1479" y="865"/>
                </a:lnTo>
                <a:lnTo>
                  <a:pt x="1475" y="895"/>
                </a:lnTo>
                <a:lnTo>
                  <a:pt x="1473" y="924"/>
                </a:lnTo>
                <a:lnTo>
                  <a:pt x="1475" y="954"/>
                </a:lnTo>
                <a:lnTo>
                  <a:pt x="1479" y="980"/>
                </a:lnTo>
                <a:lnTo>
                  <a:pt x="1488" y="1004"/>
                </a:lnTo>
                <a:lnTo>
                  <a:pt x="1499" y="1028"/>
                </a:lnTo>
                <a:lnTo>
                  <a:pt x="1514" y="1045"/>
                </a:lnTo>
                <a:lnTo>
                  <a:pt x="1536" y="1061"/>
                </a:lnTo>
                <a:lnTo>
                  <a:pt x="1566" y="1072"/>
                </a:lnTo>
                <a:lnTo>
                  <a:pt x="1597" y="1082"/>
                </a:lnTo>
                <a:lnTo>
                  <a:pt x="1623" y="1089"/>
                </a:lnTo>
                <a:lnTo>
                  <a:pt x="1654" y="1096"/>
                </a:lnTo>
                <a:lnTo>
                  <a:pt x="1691" y="1104"/>
                </a:lnTo>
                <a:lnTo>
                  <a:pt x="1723" y="1109"/>
                </a:lnTo>
                <a:lnTo>
                  <a:pt x="1754" y="1119"/>
                </a:lnTo>
                <a:lnTo>
                  <a:pt x="1780" y="1128"/>
                </a:lnTo>
                <a:lnTo>
                  <a:pt x="1806" y="1139"/>
                </a:lnTo>
                <a:lnTo>
                  <a:pt x="1826" y="1154"/>
                </a:lnTo>
                <a:lnTo>
                  <a:pt x="1843" y="1168"/>
                </a:lnTo>
                <a:lnTo>
                  <a:pt x="1865" y="1192"/>
                </a:lnTo>
                <a:lnTo>
                  <a:pt x="1878" y="1215"/>
                </a:lnTo>
                <a:lnTo>
                  <a:pt x="1889" y="1239"/>
                </a:lnTo>
                <a:lnTo>
                  <a:pt x="1895" y="1272"/>
                </a:lnTo>
                <a:lnTo>
                  <a:pt x="1891" y="1303"/>
                </a:lnTo>
                <a:lnTo>
                  <a:pt x="1885" y="1331"/>
                </a:lnTo>
                <a:lnTo>
                  <a:pt x="1878" y="1366"/>
                </a:lnTo>
                <a:lnTo>
                  <a:pt x="1869" y="1405"/>
                </a:lnTo>
                <a:lnTo>
                  <a:pt x="1860" y="1440"/>
                </a:lnTo>
                <a:lnTo>
                  <a:pt x="1856" y="1470"/>
                </a:lnTo>
                <a:lnTo>
                  <a:pt x="1856" y="1494"/>
                </a:lnTo>
                <a:lnTo>
                  <a:pt x="1861" y="1529"/>
                </a:lnTo>
                <a:lnTo>
                  <a:pt x="1869" y="1558"/>
                </a:lnTo>
                <a:lnTo>
                  <a:pt x="1880" y="1581"/>
                </a:lnTo>
                <a:lnTo>
                  <a:pt x="1893" y="1603"/>
                </a:lnTo>
                <a:lnTo>
                  <a:pt x="1911" y="1627"/>
                </a:lnTo>
                <a:lnTo>
                  <a:pt x="1932" y="1651"/>
                </a:lnTo>
                <a:lnTo>
                  <a:pt x="1956" y="1671"/>
                </a:lnTo>
                <a:lnTo>
                  <a:pt x="1983" y="1688"/>
                </a:lnTo>
                <a:lnTo>
                  <a:pt x="2009" y="1697"/>
                </a:lnTo>
                <a:lnTo>
                  <a:pt x="2037" y="1704"/>
                </a:lnTo>
                <a:lnTo>
                  <a:pt x="2065" y="1708"/>
                </a:lnTo>
                <a:lnTo>
                  <a:pt x="2098" y="1710"/>
                </a:lnTo>
                <a:lnTo>
                  <a:pt x="2131" y="1708"/>
                </a:lnTo>
                <a:close/>
              </a:path>
            </a:pathLst>
          </a:custGeom>
          <a:solidFill>
            <a:srgbClr val="33CC33"/>
          </a:solidFill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 sz="7200"/>
          </a:p>
        </p:txBody>
      </p:sp>
      <p:sp>
        <p:nvSpPr>
          <p:cNvPr id="449542" name="Freeform 6"/>
          <p:cNvSpPr>
            <a:spLocks/>
          </p:cNvSpPr>
          <p:nvPr/>
        </p:nvSpPr>
        <p:spPr bwMode="auto">
          <a:xfrm>
            <a:off x="5372102" y="1962151"/>
            <a:ext cx="6797674" cy="5518150"/>
          </a:xfrm>
          <a:custGeom>
            <a:avLst/>
            <a:gdLst>
              <a:gd name="T0" fmla="*/ 2141 w 2141"/>
              <a:gd name="T1" fmla="*/ 0 h 1738"/>
              <a:gd name="T2" fmla="*/ 2 w 2141"/>
              <a:gd name="T3" fmla="*/ 1738 h 1738"/>
              <a:gd name="T4" fmla="*/ 201 w 2141"/>
              <a:gd name="T5" fmla="*/ 1705 h 1738"/>
              <a:gd name="T6" fmla="*/ 196 w 2141"/>
              <a:gd name="T7" fmla="*/ 1647 h 1738"/>
              <a:gd name="T8" fmla="*/ 174 w 2141"/>
              <a:gd name="T9" fmla="*/ 1570 h 1738"/>
              <a:gd name="T10" fmla="*/ 166 w 2141"/>
              <a:gd name="T11" fmla="*/ 1507 h 1738"/>
              <a:gd name="T12" fmla="*/ 181 w 2141"/>
              <a:gd name="T13" fmla="*/ 1442 h 1738"/>
              <a:gd name="T14" fmla="*/ 225 w 2141"/>
              <a:gd name="T15" fmla="*/ 1387 h 1738"/>
              <a:gd name="T16" fmla="*/ 281 w 2141"/>
              <a:gd name="T17" fmla="*/ 1346 h 1738"/>
              <a:gd name="T18" fmla="*/ 347 w 2141"/>
              <a:gd name="T19" fmla="*/ 1326 h 1738"/>
              <a:gd name="T20" fmla="*/ 444 w 2141"/>
              <a:gd name="T21" fmla="*/ 1327 h 1738"/>
              <a:gd name="T22" fmla="*/ 506 w 2141"/>
              <a:gd name="T23" fmla="*/ 1340 h 1738"/>
              <a:gd name="T24" fmla="*/ 569 w 2141"/>
              <a:gd name="T25" fmla="*/ 1385 h 1738"/>
              <a:gd name="T26" fmla="*/ 612 w 2141"/>
              <a:gd name="T27" fmla="*/ 1438 h 1738"/>
              <a:gd name="T28" fmla="*/ 630 w 2141"/>
              <a:gd name="T29" fmla="*/ 1496 h 1738"/>
              <a:gd name="T30" fmla="*/ 627 w 2141"/>
              <a:gd name="T31" fmla="*/ 1559 h 1738"/>
              <a:gd name="T32" fmla="*/ 612 w 2141"/>
              <a:gd name="T33" fmla="*/ 1616 h 1738"/>
              <a:gd name="T34" fmla="*/ 597 w 2141"/>
              <a:gd name="T35" fmla="*/ 1675 h 1738"/>
              <a:gd name="T36" fmla="*/ 604 w 2141"/>
              <a:gd name="T37" fmla="*/ 1730 h 1738"/>
              <a:gd name="T38" fmla="*/ 959 w 2141"/>
              <a:gd name="T39" fmla="*/ 1669 h 1738"/>
              <a:gd name="T40" fmla="*/ 963 w 2141"/>
              <a:gd name="T41" fmla="*/ 1592 h 1738"/>
              <a:gd name="T42" fmla="*/ 969 w 2141"/>
              <a:gd name="T43" fmla="*/ 1527 h 1738"/>
              <a:gd name="T44" fmla="*/ 985 w 2141"/>
              <a:gd name="T45" fmla="*/ 1472 h 1738"/>
              <a:gd name="T46" fmla="*/ 1017 w 2141"/>
              <a:gd name="T47" fmla="*/ 1435 h 1738"/>
              <a:gd name="T48" fmla="*/ 1061 w 2141"/>
              <a:gd name="T49" fmla="*/ 1414 h 1738"/>
              <a:gd name="T50" fmla="*/ 1111 w 2141"/>
              <a:gd name="T51" fmla="*/ 1409 h 1738"/>
              <a:gd name="T52" fmla="*/ 1172 w 2141"/>
              <a:gd name="T53" fmla="*/ 1411 h 1738"/>
              <a:gd name="T54" fmla="*/ 1227 w 2141"/>
              <a:gd name="T55" fmla="*/ 1416 h 1738"/>
              <a:gd name="T56" fmla="*/ 1298 w 2141"/>
              <a:gd name="T57" fmla="*/ 1420 h 1738"/>
              <a:gd name="T58" fmla="*/ 1360 w 2141"/>
              <a:gd name="T59" fmla="*/ 1411 h 1738"/>
              <a:gd name="T60" fmla="*/ 1418 w 2141"/>
              <a:gd name="T61" fmla="*/ 1390 h 1738"/>
              <a:gd name="T62" fmla="*/ 1460 w 2141"/>
              <a:gd name="T63" fmla="*/ 1352 h 1738"/>
              <a:gd name="T64" fmla="*/ 1484 w 2141"/>
              <a:gd name="T65" fmla="*/ 1303 h 1738"/>
              <a:gd name="T66" fmla="*/ 1484 w 2141"/>
              <a:gd name="T67" fmla="*/ 1248 h 1738"/>
              <a:gd name="T68" fmla="*/ 1484 w 2141"/>
              <a:gd name="T69" fmla="*/ 1187 h 1738"/>
              <a:gd name="T70" fmla="*/ 1497 w 2141"/>
              <a:gd name="T71" fmla="*/ 1137 h 1738"/>
              <a:gd name="T72" fmla="*/ 1523 w 2141"/>
              <a:gd name="T73" fmla="*/ 1096 h 1738"/>
              <a:gd name="T74" fmla="*/ 1577 w 2141"/>
              <a:gd name="T75" fmla="*/ 1069 h 1738"/>
              <a:gd name="T76" fmla="*/ 1634 w 2141"/>
              <a:gd name="T77" fmla="*/ 1052 h 1738"/>
              <a:gd name="T78" fmla="*/ 1702 w 2141"/>
              <a:gd name="T79" fmla="*/ 1037 h 1738"/>
              <a:gd name="T80" fmla="*/ 1763 w 2141"/>
              <a:gd name="T81" fmla="*/ 1023 h 1738"/>
              <a:gd name="T82" fmla="*/ 1815 w 2141"/>
              <a:gd name="T83" fmla="*/ 1002 h 1738"/>
              <a:gd name="T84" fmla="*/ 1854 w 2141"/>
              <a:gd name="T85" fmla="*/ 973 h 1738"/>
              <a:gd name="T86" fmla="*/ 1887 w 2141"/>
              <a:gd name="T87" fmla="*/ 926 h 1738"/>
              <a:gd name="T88" fmla="*/ 1904 w 2141"/>
              <a:gd name="T89" fmla="*/ 867 h 1738"/>
              <a:gd name="T90" fmla="*/ 1897 w 2141"/>
              <a:gd name="T91" fmla="*/ 810 h 1738"/>
              <a:gd name="T92" fmla="*/ 1878 w 2141"/>
              <a:gd name="T93" fmla="*/ 736 h 1738"/>
              <a:gd name="T94" fmla="*/ 1867 w 2141"/>
              <a:gd name="T95" fmla="*/ 673 h 1738"/>
              <a:gd name="T96" fmla="*/ 1871 w 2141"/>
              <a:gd name="T97" fmla="*/ 612 h 1738"/>
              <a:gd name="T98" fmla="*/ 1889 w 2141"/>
              <a:gd name="T99" fmla="*/ 560 h 1738"/>
              <a:gd name="T100" fmla="*/ 1921 w 2141"/>
              <a:gd name="T101" fmla="*/ 514 h 1738"/>
              <a:gd name="T102" fmla="*/ 1967 w 2141"/>
              <a:gd name="T103" fmla="*/ 470 h 1738"/>
              <a:gd name="T104" fmla="*/ 2020 w 2141"/>
              <a:gd name="T105" fmla="*/ 444 h 1738"/>
              <a:gd name="T106" fmla="*/ 2074 w 2141"/>
              <a:gd name="T107" fmla="*/ 433 h 1738"/>
              <a:gd name="T108" fmla="*/ 2141 w 2141"/>
              <a:gd name="T109" fmla="*/ 433 h 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41" h="1738">
                <a:moveTo>
                  <a:pt x="2141" y="433"/>
                </a:moveTo>
                <a:lnTo>
                  <a:pt x="2141" y="0"/>
                </a:lnTo>
                <a:lnTo>
                  <a:pt x="0" y="0"/>
                </a:lnTo>
                <a:lnTo>
                  <a:pt x="2" y="1738"/>
                </a:lnTo>
                <a:lnTo>
                  <a:pt x="192" y="1738"/>
                </a:lnTo>
                <a:lnTo>
                  <a:pt x="201" y="1705"/>
                </a:lnTo>
                <a:lnTo>
                  <a:pt x="201" y="1681"/>
                </a:lnTo>
                <a:lnTo>
                  <a:pt x="196" y="1647"/>
                </a:lnTo>
                <a:lnTo>
                  <a:pt x="185" y="1612"/>
                </a:lnTo>
                <a:lnTo>
                  <a:pt x="174" y="1570"/>
                </a:lnTo>
                <a:lnTo>
                  <a:pt x="168" y="1536"/>
                </a:lnTo>
                <a:lnTo>
                  <a:pt x="166" y="1507"/>
                </a:lnTo>
                <a:lnTo>
                  <a:pt x="172" y="1474"/>
                </a:lnTo>
                <a:lnTo>
                  <a:pt x="181" y="1442"/>
                </a:lnTo>
                <a:lnTo>
                  <a:pt x="201" y="1411"/>
                </a:lnTo>
                <a:lnTo>
                  <a:pt x="225" y="1387"/>
                </a:lnTo>
                <a:lnTo>
                  <a:pt x="251" y="1363"/>
                </a:lnTo>
                <a:lnTo>
                  <a:pt x="281" y="1346"/>
                </a:lnTo>
                <a:lnTo>
                  <a:pt x="316" y="1331"/>
                </a:lnTo>
                <a:lnTo>
                  <a:pt x="347" y="1326"/>
                </a:lnTo>
                <a:lnTo>
                  <a:pt x="392" y="1324"/>
                </a:lnTo>
                <a:lnTo>
                  <a:pt x="444" y="1327"/>
                </a:lnTo>
                <a:lnTo>
                  <a:pt x="477" y="1331"/>
                </a:lnTo>
                <a:lnTo>
                  <a:pt x="506" y="1340"/>
                </a:lnTo>
                <a:lnTo>
                  <a:pt x="534" y="1357"/>
                </a:lnTo>
                <a:lnTo>
                  <a:pt x="569" y="1385"/>
                </a:lnTo>
                <a:lnTo>
                  <a:pt x="591" y="1411"/>
                </a:lnTo>
                <a:lnTo>
                  <a:pt x="612" y="1438"/>
                </a:lnTo>
                <a:lnTo>
                  <a:pt x="623" y="1468"/>
                </a:lnTo>
                <a:lnTo>
                  <a:pt x="630" y="1496"/>
                </a:lnTo>
                <a:lnTo>
                  <a:pt x="630" y="1527"/>
                </a:lnTo>
                <a:lnTo>
                  <a:pt x="627" y="1559"/>
                </a:lnTo>
                <a:lnTo>
                  <a:pt x="619" y="1588"/>
                </a:lnTo>
                <a:lnTo>
                  <a:pt x="612" y="1616"/>
                </a:lnTo>
                <a:lnTo>
                  <a:pt x="603" y="1645"/>
                </a:lnTo>
                <a:lnTo>
                  <a:pt x="597" y="1675"/>
                </a:lnTo>
                <a:lnTo>
                  <a:pt x="597" y="1701"/>
                </a:lnTo>
                <a:lnTo>
                  <a:pt x="604" y="1730"/>
                </a:lnTo>
                <a:lnTo>
                  <a:pt x="963" y="1730"/>
                </a:lnTo>
                <a:lnTo>
                  <a:pt x="959" y="1669"/>
                </a:lnTo>
                <a:lnTo>
                  <a:pt x="963" y="1625"/>
                </a:lnTo>
                <a:lnTo>
                  <a:pt x="963" y="1592"/>
                </a:lnTo>
                <a:lnTo>
                  <a:pt x="965" y="1560"/>
                </a:lnTo>
                <a:lnTo>
                  <a:pt x="969" y="1527"/>
                </a:lnTo>
                <a:lnTo>
                  <a:pt x="976" y="1494"/>
                </a:lnTo>
                <a:lnTo>
                  <a:pt x="985" y="1472"/>
                </a:lnTo>
                <a:lnTo>
                  <a:pt x="998" y="1451"/>
                </a:lnTo>
                <a:lnTo>
                  <a:pt x="1017" y="1435"/>
                </a:lnTo>
                <a:lnTo>
                  <a:pt x="1037" y="1422"/>
                </a:lnTo>
                <a:lnTo>
                  <a:pt x="1061" y="1414"/>
                </a:lnTo>
                <a:lnTo>
                  <a:pt x="1087" y="1411"/>
                </a:lnTo>
                <a:lnTo>
                  <a:pt x="1111" y="1409"/>
                </a:lnTo>
                <a:lnTo>
                  <a:pt x="1142" y="1409"/>
                </a:lnTo>
                <a:lnTo>
                  <a:pt x="1172" y="1411"/>
                </a:lnTo>
                <a:lnTo>
                  <a:pt x="1196" y="1414"/>
                </a:lnTo>
                <a:lnTo>
                  <a:pt x="1227" y="1416"/>
                </a:lnTo>
                <a:lnTo>
                  <a:pt x="1261" y="1420"/>
                </a:lnTo>
                <a:lnTo>
                  <a:pt x="1298" y="1420"/>
                </a:lnTo>
                <a:lnTo>
                  <a:pt x="1329" y="1416"/>
                </a:lnTo>
                <a:lnTo>
                  <a:pt x="1360" y="1411"/>
                </a:lnTo>
                <a:lnTo>
                  <a:pt x="1394" y="1403"/>
                </a:lnTo>
                <a:lnTo>
                  <a:pt x="1418" y="1390"/>
                </a:lnTo>
                <a:lnTo>
                  <a:pt x="1444" y="1374"/>
                </a:lnTo>
                <a:lnTo>
                  <a:pt x="1460" y="1352"/>
                </a:lnTo>
                <a:lnTo>
                  <a:pt x="1477" y="1327"/>
                </a:lnTo>
                <a:lnTo>
                  <a:pt x="1484" y="1303"/>
                </a:lnTo>
                <a:lnTo>
                  <a:pt x="1488" y="1276"/>
                </a:lnTo>
                <a:lnTo>
                  <a:pt x="1484" y="1248"/>
                </a:lnTo>
                <a:lnTo>
                  <a:pt x="1482" y="1218"/>
                </a:lnTo>
                <a:lnTo>
                  <a:pt x="1484" y="1187"/>
                </a:lnTo>
                <a:lnTo>
                  <a:pt x="1490" y="1163"/>
                </a:lnTo>
                <a:lnTo>
                  <a:pt x="1497" y="1137"/>
                </a:lnTo>
                <a:lnTo>
                  <a:pt x="1508" y="1113"/>
                </a:lnTo>
                <a:lnTo>
                  <a:pt x="1523" y="1096"/>
                </a:lnTo>
                <a:lnTo>
                  <a:pt x="1547" y="1080"/>
                </a:lnTo>
                <a:lnTo>
                  <a:pt x="1577" y="1069"/>
                </a:lnTo>
                <a:lnTo>
                  <a:pt x="1606" y="1059"/>
                </a:lnTo>
                <a:lnTo>
                  <a:pt x="1634" y="1052"/>
                </a:lnTo>
                <a:lnTo>
                  <a:pt x="1664" y="1045"/>
                </a:lnTo>
                <a:lnTo>
                  <a:pt x="1702" y="1037"/>
                </a:lnTo>
                <a:lnTo>
                  <a:pt x="1732" y="1032"/>
                </a:lnTo>
                <a:lnTo>
                  <a:pt x="1763" y="1023"/>
                </a:lnTo>
                <a:lnTo>
                  <a:pt x="1789" y="1013"/>
                </a:lnTo>
                <a:lnTo>
                  <a:pt x="1815" y="1002"/>
                </a:lnTo>
                <a:lnTo>
                  <a:pt x="1836" y="987"/>
                </a:lnTo>
                <a:lnTo>
                  <a:pt x="1854" y="973"/>
                </a:lnTo>
                <a:lnTo>
                  <a:pt x="1874" y="949"/>
                </a:lnTo>
                <a:lnTo>
                  <a:pt x="1887" y="926"/>
                </a:lnTo>
                <a:lnTo>
                  <a:pt x="1898" y="901"/>
                </a:lnTo>
                <a:lnTo>
                  <a:pt x="1904" y="867"/>
                </a:lnTo>
                <a:lnTo>
                  <a:pt x="1900" y="840"/>
                </a:lnTo>
                <a:lnTo>
                  <a:pt x="1897" y="810"/>
                </a:lnTo>
                <a:lnTo>
                  <a:pt x="1887" y="775"/>
                </a:lnTo>
                <a:lnTo>
                  <a:pt x="1878" y="736"/>
                </a:lnTo>
                <a:lnTo>
                  <a:pt x="1869" y="701"/>
                </a:lnTo>
                <a:lnTo>
                  <a:pt x="1867" y="673"/>
                </a:lnTo>
                <a:lnTo>
                  <a:pt x="1867" y="647"/>
                </a:lnTo>
                <a:lnTo>
                  <a:pt x="1871" y="612"/>
                </a:lnTo>
                <a:lnTo>
                  <a:pt x="1880" y="583"/>
                </a:lnTo>
                <a:lnTo>
                  <a:pt x="1889" y="560"/>
                </a:lnTo>
                <a:lnTo>
                  <a:pt x="1902" y="538"/>
                </a:lnTo>
                <a:lnTo>
                  <a:pt x="1921" y="514"/>
                </a:lnTo>
                <a:lnTo>
                  <a:pt x="1941" y="490"/>
                </a:lnTo>
                <a:lnTo>
                  <a:pt x="1967" y="470"/>
                </a:lnTo>
                <a:lnTo>
                  <a:pt x="1994" y="453"/>
                </a:lnTo>
                <a:lnTo>
                  <a:pt x="2020" y="444"/>
                </a:lnTo>
                <a:lnTo>
                  <a:pt x="2046" y="437"/>
                </a:lnTo>
                <a:lnTo>
                  <a:pt x="2074" y="433"/>
                </a:lnTo>
                <a:lnTo>
                  <a:pt x="2107" y="433"/>
                </a:lnTo>
                <a:lnTo>
                  <a:pt x="2141" y="433"/>
                </a:lnTo>
                <a:close/>
              </a:path>
            </a:pathLst>
          </a:custGeom>
          <a:solidFill>
            <a:srgbClr val="777777"/>
          </a:solidFill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 sz="7200"/>
          </a:p>
        </p:txBody>
      </p:sp>
      <p:sp>
        <p:nvSpPr>
          <p:cNvPr id="449543" name="Freeform 7"/>
          <p:cNvSpPr>
            <a:spLocks/>
          </p:cNvSpPr>
          <p:nvPr/>
        </p:nvSpPr>
        <p:spPr bwMode="auto">
          <a:xfrm>
            <a:off x="8372475" y="3292477"/>
            <a:ext cx="7534276" cy="8258174"/>
          </a:xfrm>
          <a:custGeom>
            <a:avLst/>
            <a:gdLst>
              <a:gd name="T0" fmla="*/ 953 w 2373"/>
              <a:gd name="T1" fmla="*/ 414 h 2601"/>
              <a:gd name="T2" fmla="*/ 920 w 2373"/>
              <a:gd name="T3" fmla="*/ 198 h 2601"/>
              <a:gd name="T4" fmla="*/ 1037 w 2373"/>
              <a:gd name="T5" fmla="*/ 24 h 2601"/>
              <a:gd name="T6" fmla="*/ 1303 w 2373"/>
              <a:gd name="T7" fmla="*/ 6 h 2601"/>
              <a:gd name="T8" fmla="*/ 1434 w 2373"/>
              <a:gd name="T9" fmla="*/ 107 h 2601"/>
              <a:gd name="T10" fmla="*/ 1464 w 2373"/>
              <a:gd name="T11" fmla="*/ 285 h 2601"/>
              <a:gd name="T12" fmla="*/ 1438 w 2373"/>
              <a:gd name="T13" fmla="*/ 475 h 2601"/>
              <a:gd name="T14" fmla="*/ 1567 w 2373"/>
              <a:gd name="T15" fmla="*/ 588 h 2601"/>
              <a:gd name="T16" fmla="*/ 1763 w 2373"/>
              <a:gd name="T17" fmla="*/ 636 h 2601"/>
              <a:gd name="T18" fmla="*/ 1844 w 2373"/>
              <a:gd name="T19" fmla="*/ 725 h 2601"/>
              <a:gd name="T20" fmla="*/ 1848 w 2373"/>
              <a:gd name="T21" fmla="*/ 850 h 2601"/>
              <a:gd name="T22" fmla="*/ 1924 w 2373"/>
              <a:gd name="T23" fmla="*/ 963 h 2601"/>
              <a:gd name="T24" fmla="*/ 2079 w 2373"/>
              <a:gd name="T25" fmla="*/ 985 h 2601"/>
              <a:gd name="T26" fmla="*/ 2247 w 2373"/>
              <a:gd name="T27" fmla="*/ 976 h 2601"/>
              <a:gd name="T28" fmla="*/ 2347 w 2373"/>
              <a:gd name="T29" fmla="*/ 1032 h 2601"/>
              <a:gd name="T30" fmla="*/ 2371 w 2373"/>
              <a:gd name="T31" fmla="*/ 1229 h 2601"/>
              <a:gd name="T32" fmla="*/ 2347 w 2373"/>
              <a:gd name="T33" fmla="*/ 1494 h 2601"/>
              <a:gd name="T34" fmla="*/ 2245 w 2373"/>
              <a:gd name="T35" fmla="*/ 1557 h 2601"/>
              <a:gd name="T36" fmla="*/ 2062 w 2373"/>
              <a:gd name="T37" fmla="*/ 1547 h 2601"/>
              <a:gd name="T38" fmla="*/ 1928 w 2373"/>
              <a:gd name="T39" fmla="*/ 1568 h 2601"/>
              <a:gd name="T40" fmla="*/ 1852 w 2373"/>
              <a:gd name="T41" fmla="*/ 1645 h 2601"/>
              <a:gd name="T42" fmla="*/ 1844 w 2373"/>
              <a:gd name="T43" fmla="*/ 1795 h 2601"/>
              <a:gd name="T44" fmla="*/ 1757 w 2373"/>
              <a:gd name="T45" fmla="*/ 1898 h 2601"/>
              <a:gd name="T46" fmla="*/ 1600 w 2373"/>
              <a:gd name="T47" fmla="*/ 1934 h 2601"/>
              <a:gd name="T48" fmla="*/ 1464 w 2373"/>
              <a:gd name="T49" fmla="*/ 2006 h 2601"/>
              <a:gd name="T50" fmla="*/ 1434 w 2373"/>
              <a:gd name="T51" fmla="*/ 2152 h 2601"/>
              <a:gd name="T52" fmla="*/ 1464 w 2373"/>
              <a:gd name="T53" fmla="*/ 2331 h 2601"/>
              <a:gd name="T54" fmla="*/ 1399 w 2373"/>
              <a:gd name="T55" fmla="*/ 2501 h 2601"/>
              <a:gd name="T56" fmla="*/ 1284 w 2373"/>
              <a:gd name="T57" fmla="*/ 2590 h 2601"/>
              <a:gd name="T58" fmla="*/ 1107 w 2373"/>
              <a:gd name="T59" fmla="*/ 2599 h 2601"/>
              <a:gd name="T60" fmla="*/ 974 w 2373"/>
              <a:gd name="T61" fmla="*/ 2533 h 2601"/>
              <a:gd name="T62" fmla="*/ 911 w 2373"/>
              <a:gd name="T63" fmla="*/ 2405 h 2601"/>
              <a:gd name="T64" fmla="*/ 927 w 2373"/>
              <a:gd name="T65" fmla="*/ 2255 h 2601"/>
              <a:gd name="T66" fmla="*/ 937 w 2373"/>
              <a:gd name="T67" fmla="*/ 2120 h 2601"/>
              <a:gd name="T68" fmla="*/ 848 w 2373"/>
              <a:gd name="T69" fmla="*/ 2024 h 2601"/>
              <a:gd name="T70" fmla="*/ 702 w 2373"/>
              <a:gd name="T71" fmla="*/ 1987 h 2601"/>
              <a:gd name="T72" fmla="*/ 561 w 2373"/>
              <a:gd name="T73" fmla="*/ 1932 h 2601"/>
              <a:gd name="T74" fmla="*/ 525 w 2373"/>
              <a:gd name="T75" fmla="*/ 1782 h 2601"/>
              <a:gd name="T76" fmla="*/ 482 w 2373"/>
              <a:gd name="T77" fmla="*/ 1658 h 2601"/>
              <a:gd name="T78" fmla="*/ 342 w 2373"/>
              <a:gd name="T79" fmla="*/ 1612 h 2601"/>
              <a:gd name="T80" fmla="*/ 199 w 2373"/>
              <a:gd name="T81" fmla="*/ 1625 h 2601"/>
              <a:gd name="T82" fmla="*/ 46 w 2373"/>
              <a:gd name="T83" fmla="*/ 1586 h 2601"/>
              <a:gd name="T84" fmla="*/ 1 w 2373"/>
              <a:gd name="T85" fmla="*/ 1412 h 2601"/>
              <a:gd name="T86" fmla="*/ 11 w 2373"/>
              <a:gd name="T87" fmla="*/ 1163 h 2601"/>
              <a:gd name="T88" fmla="*/ 57 w 2373"/>
              <a:gd name="T89" fmla="*/ 1013 h 2601"/>
              <a:gd name="T90" fmla="*/ 175 w 2373"/>
              <a:gd name="T91" fmla="*/ 974 h 2601"/>
              <a:gd name="T92" fmla="*/ 351 w 2373"/>
              <a:gd name="T93" fmla="*/ 987 h 2601"/>
              <a:gd name="T94" fmla="*/ 506 w 2373"/>
              <a:gd name="T95" fmla="*/ 928 h 2601"/>
              <a:gd name="T96" fmla="*/ 534 w 2373"/>
              <a:gd name="T97" fmla="*/ 789 h 2601"/>
              <a:gd name="T98" fmla="*/ 591 w 2373"/>
              <a:gd name="T99" fmla="*/ 653 h 2601"/>
              <a:gd name="T100" fmla="*/ 756 w 2373"/>
              <a:gd name="T101" fmla="*/ 605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73" h="2601">
                <a:moveTo>
                  <a:pt x="903" y="544"/>
                </a:moveTo>
                <a:lnTo>
                  <a:pt x="927" y="514"/>
                </a:lnTo>
                <a:lnTo>
                  <a:pt x="944" y="486"/>
                </a:lnTo>
                <a:lnTo>
                  <a:pt x="953" y="455"/>
                </a:lnTo>
                <a:lnTo>
                  <a:pt x="953" y="414"/>
                </a:lnTo>
                <a:lnTo>
                  <a:pt x="942" y="368"/>
                </a:lnTo>
                <a:lnTo>
                  <a:pt x="933" y="329"/>
                </a:lnTo>
                <a:lnTo>
                  <a:pt x="920" y="281"/>
                </a:lnTo>
                <a:lnTo>
                  <a:pt x="915" y="229"/>
                </a:lnTo>
                <a:lnTo>
                  <a:pt x="920" y="198"/>
                </a:lnTo>
                <a:lnTo>
                  <a:pt x="929" y="159"/>
                </a:lnTo>
                <a:lnTo>
                  <a:pt x="948" y="118"/>
                </a:lnTo>
                <a:lnTo>
                  <a:pt x="974" y="80"/>
                </a:lnTo>
                <a:lnTo>
                  <a:pt x="1007" y="48"/>
                </a:lnTo>
                <a:lnTo>
                  <a:pt x="1037" y="24"/>
                </a:lnTo>
                <a:lnTo>
                  <a:pt x="1077" y="9"/>
                </a:lnTo>
                <a:lnTo>
                  <a:pt x="1125" y="2"/>
                </a:lnTo>
                <a:lnTo>
                  <a:pt x="1177" y="0"/>
                </a:lnTo>
                <a:lnTo>
                  <a:pt x="1247" y="0"/>
                </a:lnTo>
                <a:lnTo>
                  <a:pt x="1303" y="6"/>
                </a:lnTo>
                <a:lnTo>
                  <a:pt x="1334" y="17"/>
                </a:lnTo>
                <a:lnTo>
                  <a:pt x="1358" y="32"/>
                </a:lnTo>
                <a:lnTo>
                  <a:pt x="1384" y="48"/>
                </a:lnTo>
                <a:lnTo>
                  <a:pt x="1410" y="74"/>
                </a:lnTo>
                <a:lnTo>
                  <a:pt x="1434" y="107"/>
                </a:lnTo>
                <a:lnTo>
                  <a:pt x="1452" y="137"/>
                </a:lnTo>
                <a:lnTo>
                  <a:pt x="1462" y="163"/>
                </a:lnTo>
                <a:lnTo>
                  <a:pt x="1469" y="207"/>
                </a:lnTo>
                <a:lnTo>
                  <a:pt x="1469" y="246"/>
                </a:lnTo>
                <a:lnTo>
                  <a:pt x="1464" y="285"/>
                </a:lnTo>
                <a:lnTo>
                  <a:pt x="1456" y="314"/>
                </a:lnTo>
                <a:lnTo>
                  <a:pt x="1447" y="362"/>
                </a:lnTo>
                <a:lnTo>
                  <a:pt x="1434" y="412"/>
                </a:lnTo>
                <a:lnTo>
                  <a:pt x="1428" y="444"/>
                </a:lnTo>
                <a:lnTo>
                  <a:pt x="1438" y="475"/>
                </a:lnTo>
                <a:lnTo>
                  <a:pt x="1449" y="497"/>
                </a:lnTo>
                <a:lnTo>
                  <a:pt x="1469" y="527"/>
                </a:lnTo>
                <a:lnTo>
                  <a:pt x="1499" y="551"/>
                </a:lnTo>
                <a:lnTo>
                  <a:pt x="1526" y="571"/>
                </a:lnTo>
                <a:lnTo>
                  <a:pt x="1567" y="588"/>
                </a:lnTo>
                <a:lnTo>
                  <a:pt x="1608" y="599"/>
                </a:lnTo>
                <a:lnTo>
                  <a:pt x="1647" y="608"/>
                </a:lnTo>
                <a:lnTo>
                  <a:pt x="1687" y="614"/>
                </a:lnTo>
                <a:lnTo>
                  <a:pt x="1730" y="625"/>
                </a:lnTo>
                <a:lnTo>
                  <a:pt x="1763" y="636"/>
                </a:lnTo>
                <a:lnTo>
                  <a:pt x="1789" y="649"/>
                </a:lnTo>
                <a:lnTo>
                  <a:pt x="1809" y="664"/>
                </a:lnTo>
                <a:lnTo>
                  <a:pt x="1824" y="680"/>
                </a:lnTo>
                <a:lnTo>
                  <a:pt x="1835" y="701"/>
                </a:lnTo>
                <a:lnTo>
                  <a:pt x="1844" y="725"/>
                </a:lnTo>
                <a:lnTo>
                  <a:pt x="1848" y="747"/>
                </a:lnTo>
                <a:lnTo>
                  <a:pt x="1852" y="767"/>
                </a:lnTo>
                <a:lnTo>
                  <a:pt x="1852" y="795"/>
                </a:lnTo>
                <a:lnTo>
                  <a:pt x="1848" y="826"/>
                </a:lnTo>
                <a:lnTo>
                  <a:pt x="1848" y="850"/>
                </a:lnTo>
                <a:lnTo>
                  <a:pt x="1854" y="880"/>
                </a:lnTo>
                <a:lnTo>
                  <a:pt x="1867" y="906"/>
                </a:lnTo>
                <a:lnTo>
                  <a:pt x="1881" y="928"/>
                </a:lnTo>
                <a:lnTo>
                  <a:pt x="1900" y="945"/>
                </a:lnTo>
                <a:lnTo>
                  <a:pt x="1924" y="963"/>
                </a:lnTo>
                <a:lnTo>
                  <a:pt x="1948" y="974"/>
                </a:lnTo>
                <a:lnTo>
                  <a:pt x="1985" y="982"/>
                </a:lnTo>
                <a:lnTo>
                  <a:pt x="2016" y="985"/>
                </a:lnTo>
                <a:lnTo>
                  <a:pt x="2046" y="987"/>
                </a:lnTo>
                <a:lnTo>
                  <a:pt x="2079" y="985"/>
                </a:lnTo>
                <a:lnTo>
                  <a:pt x="2120" y="982"/>
                </a:lnTo>
                <a:lnTo>
                  <a:pt x="2151" y="980"/>
                </a:lnTo>
                <a:lnTo>
                  <a:pt x="2183" y="976"/>
                </a:lnTo>
                <a:lnTo>
                  <a:pt x="2212" y="974"/>
                </a:lnTo>
                <a:lnTo>
                  <a:pt x="2247" y="976"/>
                </a:lnTo>
                <a:lnTo>
                  <a:pt x="2266" y="980"/>
                </a:lnTo>
                <a:lnTo>
                  <a:pt x="2288" y="985"/>
                </a:lnTo>
                <a:lnTo>
                  <a:pt x="2308" y="996"/>
                </a:lnTo>
                <a:lnTo>
                  <a:pt x="2331" y="1013"/>
                </a:lnTo>
                <a:lnTo>
                  <a:pt x="2347" y="1032"/>
                </a:lnTo>
                <a:lnTo>
                  <a:pt x="2360" y="1059"/>
                </a:lnTo>
                <a:lnTo>
                  <a:pt x="2366" y="1083"/>
                </a:lnTo>
                <a:lnTo>
                  <a:pt x="2369" y="1113"/>
                </a:lnTo>
                <a:lnTo>
                  <a:pt x="2373" y="1167"/>
                </a:lnTo>
                <a:lnTo>
                  <a:pt x="2371" y="1229"/>
                </a:lnTo>
                <a:lnTo>
                  <a:pt x="2373" y="1296"/>
                </a:lnTo>
                <a:lnTo>
                  <a:pt x="2367" y="1374"/>
                </a:lnTo>
                <a:lnTo>
                  <a:pt x="2362" y="1427"/>
                </a:lnTo>
                <a:lnTo>
                  <a:pt x="2356" y="1470"/>
                </a:lnTo>
                <a:lnTo>
                  <a:pt x="2347" y="1494"/>
                </a:lnTo>
                <a:lnTo>
                  <a:pt x="2332" y="1516"/>
                </a:lnTo>
                <a:lnTo>
                  <a:pt x="2316" y="1531"/>
                </a:lnTo>
                <a:lnTo>
                  <a:pt x="2294" y="1544"/>
                </a:lnTo>
                <a:lnTo>
                  <a:pt x="2268" y="1551"/>
                </a:lnTo>
                <a:lnTo>
                  <a:pt x="2245" y="1557"/>
                </a:lnTo>
                <a:lnTo>
                  <a:pt x="2199" y="1558"/>
                </a:lnTo>
                <a:lnTo>
                  <a:pt x="2159" y="1557"/>
                </a:lnTo>
                <a:lnTo>
                  <a:pt x="2125" y="1551"/>
                </a:lnTo>
                <a:lnTo>
                  <a:pt x="2096" y="1549"/>
                </a:lnTo>
                <a:lnTo>
                  <a:pt x="2062" y="1547"/>
                </a:lnTo>
                <a:lnTo>
                  <a:pt x="2033" y="1547"/>
                </a:lnTo>
                <a:lnTo>
                  <a:pt x="2007" y="1549"/>
                </a:lnTo>
                <a:lnTo>
                  <a:pt x="1979" y="1551"/>
                </a:lnTo>
                <a:lnTo>
                  <a:pt x="1946" y="1560"/>
                </a:lnTo>
                <a:lnTo>
                  <a:pt x="1928" y="1568"/>
                </a:lnTo>
                <a:lnTo>
                  <a:pt x="1911" y="1575"/>
                </a:lnTo>
                <a:lnTo>
                  <a:pt x="1889" y="1590"/>
                </a:lnTo>
                <a:lnTo>
                  <a:pt x="1874" y="1608"/>
                </a:lnTo>
                <a:lnTo>
                  <a:pt x="1863" y="1625"/>
                </a:lnTo>
                <a:lnTo>
                  <a:pt x="1852" y="1645"/>
                </a:lnTo>
                <a:lnTo>
                  <a:pt x="1846" y="1666"/>
                </a:lnTo>
                <a:lnTo>
                  <a:pt x="1844" y="1688"/>
                </a:lnTo>
                <a:lnTo>
                  <a:pt x="1846" y="1712"/>
                </a:lnTo>
                <a:lnTo>
                  <a:pt x="1846" y="1752"/>
                </a:lnTo>
                <a:lnTo>
                  <a:pt x="1844" y="1795"/>
                </a:lnTo>
                <a:lnTo>
                  <a:pt x="1833" y="1826"/>
                </a:lnTo>
                <a:lnTo>
                  <a:pt x="1822" y="1852"/>
                </a:lnTo>
                <a:lnTo>
                  <a:pt x="1806" y="1871"/>
                </a:lnTo>
                <a:lnTo>
                  <a:pt x="1782" y="1886"/>
                </a:lnTo>
                <a:lnTo>
                  <a:pt x="1757" y="1898"/>
                </a:lnTo>
                <a:lnTo>
                  <a:pt x="1730" y="1906"/>
                </a:lnTo>
                <a:lnTo>
                  <a:pt x="1695" y="1913"/>
                </a:lnTo>
                <a:lnTo>
                  <a:pt x="1665" y="1923"/>
                </a:lnTo>
                <a:lnTo>
                  <a:pt x="1630" y="1928"/>
                </a:lnTo>
                <a:lnTo>
                  <a:pt x="1600" y="1934"/>
                </a:lnTo>
                <a:lnTo>
                  <a:pt x="1567" y="1941"/>
                </a:lnTo>
                <a:lnTo>
                  <a:pt x="1541" y="1954"/>
                </a:lnTo>
                <a:lnTo>
                  <a:pt x="1512" y="1967"/>
                </a:lnTo>
                <a:lnTo>
                  <a:pt x="1484" y="1984"/>
                </a:lnTo>
                <a:lnTo>
                  <a:pt x="1464" y="2006"/>
                </a:lnTo>
                <a:lnTo>
                  <a:pt x="1445" y="2032"/>
                </a:lnTo>
                <a:lnTo>
                  <a:pt x="1430" y="2063"/>
                </a:lnTo>
                <a:lnTo>
                  <a:pt x="1427" y="2091"/>
                </a:lnTo>
                <a:lnTo>
                  <a:pt x="1428" y="2122"/>
                </a:lnTo>
                <a:lnTo>
                  <a:pt x="1434" y="2152"/>
                </a:lnTo>
                <a:lnTo>
                  <a:pt x="1443" y="2183"/>
                </a:lnTo>
                <a:lnTo>
                  <a:pt x="1451" y="2218"/>
                </a:lnTo>
                <a:lnTo>
                  <a:pt x="1456" y="2250"/>
                </a:lnTo>
                <a:lnTo>
                  <a:pt x="1464" y="2290"/>
                </a:lnTo>
                <a:lnTo>
                  <a:pt x="1464" y="2331"/>
                </a:lnTo>
                <a:lnTo>
                  <a:pt x="1454" y="2372"/>
                </a:lnTo>
                <a:lnTo>
                  <a:pt x="1445" y="2403"/>
                </a:lnTo>
                <a:lnTo>
                  <a:pt x="1434" y="2435"/>
                </a:lnTo>
                <a:lnTo>
                  <a:pt x="1419" y="2464"/>
                </a:lnTo>
                <a:lnTo>
                  <a:pt x="1399" y="2501"/>
                </a:lnTo>
                <a:lnTo>
                  <a:pt x="1377" y="2525"/>
                </a:lnTo>
                <a:lnTo>
                  <a:pt x="1358" y="2542"/>
                </a:lnTo>
                <a:lnTo>
                  <a:pt x="1334" y="2562"/>
                </a:lnTo>
                <a:lnTo>
                  <a:pt x="1308" y="2581"/>
                </a:lnTo>
                <a:lnTo>
                  <a:pt x="1284" y="2590"/>
                </a:lnTo>
                <a:lnTo>
                  <a:pt x="1262" y="2595"/>
                </a:lnTo>
                <a:lnTo>
                  <a:pt x="1225" y="2599"/>
                </a:lnTo>
                <a:lnTo>
                  <a:pt x="1183" y="2601"/>
                </a:lnTo>
                <a:lnTo>
                  <a:pt x="1131" y="2599"/>
                </a:lnTo>
                <a:lnTo>
                  <a:pt x="1107" y="2599"/>
                </a:lnTo>
                <a:lnTo>
                  <a:pt x="1075" y="2593"/>
                </a:lnTo>
                <a:lnTo>
                  <a:pt x="1042" y="2584"/>
                </a:lnTo>
                <a:lnTo>
                  <a:pt x="1013" y="2568"/>
                </a:lnTo>
                <a:lnTo>
                  <a:pt x="994" y="2553"/>
                </a:lnTo>
                <a:lnTo>
                  <a:pt x="974" y="2533"/>
                </a:lnTo>
                <a:lnTo>
                  <a:pt x="957" y="2514"/>
                </a:lnTo>
                <a:lnTo>
                  <a:pt x="940" y="2490"/>
                </a:lnTo>
                <a:lnTo>
                  <a:pt x="927" y="2466"/>
                </a:lnTo>
                <a:lnTo>
                  <a:pt x="916" y="2436"/>
                </a:lnTo>
                <a:lnTo>
                  <a:pt x="911" y="2405"/>
                </a:lnTo>
                <a:lnTo>
                  <a:pt x="909" y="2381"/>
                </a:lnTo>
                <a:lnTo>
                  <a:pt x="909" y="2348"/>
                </a:lnTo>
                <a:lnTo>
                  <a:pt x="911" y="2320"/>
                </a:lnTo>
                <a:lnTo>
                  <a:pt x="920" y="2290"/>
                </a:lnTo>
                <a:lnTo>
                  <a:pt x="927" y="2255"/>
                </a:lnTo>
                <a:lnTo>
                  <a:pt x="937" y="2222"/>
                </a:lnTo>
                <a:lnTo>
                  <a:pt x="942" y="2192"/>
                </a:lnTo>
                <a:lnTo>
                  <a:pt x="944" y="2165"/>
                </a:lnTo>
                <a:lnTo>
                  <a:pt x="942" y="2142"/>
                </a:lnTo>
                <a:lnTo>
                  <a:pt x="937" y="2120"/>
                </a:lnTo>
                <a:lnTo>
                  <a:pt x="922" y="2093"/>
                </a:lnTo>
                <a:lnTo>
                  <a:pt x="907" y="2074"/>
                </a:lnTo>
                <a:lnTo>
                  <a:pt x="889" y="2054"/>
                </a:lnTo>
                <a:lnTo>
                  <a:pt x="868" y="2039"/>
                </a:lnTo>
                <a:lnTo>
                  <a:pt x="848" y="2024"/>
                </a:lnTo>
                <a:lnTo>
                  <a:pt x="818" y="2013"/>
                </a:lnTo>
                <a:lnTo>
                  <a:pt x="793" y="2006"/>
                </a:lnTo>
                <a:lnTo>
                  <a:pt x="759" y="1998"/>
                </a:lnTo>
                <a:lnTo>
                  <a:pt x="730" y="1995"/>
                </a:lnTo>
                <a:lnTo>
                  <a:pt x="702" y="1987"/>
                </a:lnTo>
                <a:lnTo>
                  <a:pt x="669" y="1980"/>
                </a:lnTo>
                <a:lnTo>
                  <a:pt x="641" y="1969"/>
                </a:lnTo>
                <a:lnTo>
                  <a:pt x="608" y="1959"/>
                </a:lnTo>
                <a:lnTo>
                  <a:pt x="582" y="1948"/>
                </a:lnTo>
                <a:lnTo>
                  <a:pt x="561" y="1932"/>
                </a:lnTo>
                <a:lnTo>
                  <a:pt x="545" y="1910"/>
                </a:lnTo>
                <a:lnTo>
                  <a:pt x="534" y="1882"/>
                </a:lnTo>
                <a:lnTo>
                  <a:pt x="525" y="1845"/>
                </a:lnTo>
                <a:lnTo>
                  <a:pt x="523" y="1815"/>
                </a:lnTo>
                <a:lnTo>
                  <a:pt x="525" y="1782"/>
                </a:lnTo>
                <a:lnTo>
                  <a:pt x="528" y="1756"/>
                </a:lnTo>
                <a:lnTo>
                  <a:pt x="525" y="1725"/>
                </a:lnTo>
                <a:lnTo>
                  <a:pt x="515" y="1701"/>
                </a:lnTo>
                <a:lnTo>
                  <a:pt x="499" y="1675"/>
                </a:lnTo>
                <a:lnTo>
                  <a:pt x="482" y="1658"/>
                </a:lnTo>
                <a:lnTo>
                  <a:pt x="462" y="1642"/>
                </a:lnTo>
                <a:lnTo>
                  <a:pt x="434" y="1630"/>
                </a:lnTo>
                <a:lnTo>
                  <a:pt x="403" y="1619"/>
                </a:lnTo>
                <a:lnTo>
                  <a:pt x="369" y="1616"/>
                </a:lnTo>
                <a:lnTo>
                  <a:pt x="342" y="1612"/>
                </a:lnTo>
                <a:lnTo>
                  <a:pt x="310" y="1612"/>
                </a:lnTo>
                <a:lnTo>
                  <a:pt x="282" y="1616"/>
                </a:lnTo>
                <a:lnTo>
                  <a:pt x="255" y="1618"/>
                </a:lnTo>
                <a:lnTo>
                  <a:pt x="227" y="1621"/>
                </a:lnTo>
                <a:lnTo>
                  <a:pt x="199" y="1625"/>
                </a:lnTo>
                <a:lnTo>
                  <a:pt x="153" y="1625"/>
                </a:lnTo>
                <a:lnTo>
                  <a:pt x="123" y="1623"/>
                </a:lnTo>
                <a:lnTo>
                  <a:pt x="92" y="1616"/>
                </a:lnTo>
                <a:lnTo>
                  <a:pt x="70" y="1605"/>
                </a:lnTo>
                <a:lnTo>
                  <a:pt x="46" y="1586"/>
                </a:lnTo>
                <a:lnTo>
                  <a:pt x="29" y="1566"/>
                </a:lnTo>
                <a:lnTo>
                  <a:pt x="18" y="1544"/>
                </a:lnTo>
                <a:lnTo>
                  <a:pt x="5" y="1501"/>
                </a:lnTo>
                <a:lnTo>
                  <a:pt x="3" y="1457"/>
                </a:lnTo>
                <a:lnTo>
                  <a:pt x="1" y="1412"/>
                </a:lnTo>
                <a:lnTo>
                  <a:pt x="0" y="1357"/>
                </a:lnTo>
                <a:lnTo>
                  <a:pt x="3" y="1309"/>
                </a:lnTo>
                <a:lnTo>
                  <a:pt x="5" y="1257"/>
                </a:lnTo>
                <a:lnTo>
                  <a:pt x="7" y="1211"/>
                </a:lnTo>
                <a:lnTo>
                  <a:pt x="11" y="1163"/>
                </a:lnTo>
                <a:lnTo>
                  <a:pt x="16" y="1126"/>
                </a:lnTo>
                <a:lnTo>
                  <a:pt x="22" y="1085"/>
                </a:lnTo>
                <a:lnTo>
                  <a:pt x="29" y="1054"/>
                </a:lnTo>
                <a:lnTo>
                  <a:pt x="40" y="1033"/>
                </a:lnTo>
                <a:lnTo>
                  <a:pt x="57" y="1013"/>
                </a:lnTo>
                <a:lnTo>
                  <a:pt x="73" y="1000"/>
                </a:lnTo>
                <a:lnTo>
                  <a:pt x="96" y="985"/>
                </a:lnTo>
                <a:lnTo>
                  <a:pt x="116" y="982"/>
                </a:lnTo>
                <a:lnTo>
                  <a:pt x="142" y="976"/>
                </a:lnTo>
                <a:lnTo>
                  <a:pt x="175" y="974"/>
                </a:lnTo>
                <a:lnTo>
                  <a:pt x="205" y="976"/>
                </a:lnTo>
                <a:lnTo>
                  <a:pt x="245" y="982"/>
                </a:lnTo>
                <a:lnTo>
                  <a:pt x="281" y="984"/>
                </a:lnTo>
                <a:lnTo>
                  <a:pt x="310" y="985"/>
                </a:lnTo>
                <a:lnTo>
                  <a:pt x="351" y="987"/>
                </a:lnTo>
                <a:lnTo>
                  <a:pt x="393" y="982"/>
                </a:lnTo>
                <a:lnTo>
                  <a:pt x="428" y="974"/>
                </a:lnTo>
                <a:lnTo>
                  <a:pt x="462" y="961"/>
                </a:lnTo>
                <a:lnTo>
                  <a:pt x="484" y="948"/>
                </a:lnTo>
                <a:lnTo>
                  <a:pt x="506" y="928"/>
                </a:lnTo>
                <a:lnTo>
                  <a:pt x="523" y="902"/>
                </a:lnTo>
                <a:lnTo>
                  <a:pt x="534" y="876"/>
                </a:lnTo>
                <a:lnTo>
                  <a:pt x="537" y="849"/>
                </a:lnTo>
                <a:lnTo>
                  <a:pt x="536" y="828"/>
                </a:lnTo>
                <a:lnTo>
                  <a:pt x="534" y="789"/>
                </a:lnTo>
                <a:lnTo>
                  <a:pt x="536" y="751"/>
                </a:lnTo>
                <a:lnTo>
                  <a:pt x="543" y="721"/>
                </a:lnTo>
                <a:lnTo>
                  <a:pt x="552" y="693"/>
                </a:lnTo>
                <a:lnTo>
                  <a:pt x="565" y="673"/>
                </a:lnTo>
                <a:lnTo>
                  <a:pt x="591" y="653"/>
                </a:lnTo>
                <a:lnTo>
                  <a:pt x="619" y="638"/>
                </a:lnTo>
                <a:lnTo>
                  <a:pt x="654" y="627"/>
                </a:lnTo>
                <a:lnTo>
                  <a:pt x="689" y="618"/>
                </a:lnTo>
                <a:lnTo>
                  <a:pt x="719" y="610"/>
                </a:lnTo>
                <a:lnTo>
                  <a:pt x="756" y="605"/>
                </a:lnTo>
                <a:lnTo>
                  <a:pt x="791" y="597"/>
                </a:lnTo>
                <a:lnTo>
                  <a:pt x="831" y="586"/>
                </a:lnTo>
                <a:lnTo>
                  <a:pt x="870" y="569"/>
                </a:lnTo>
                <a:lnTo>
                  <a:pt x="903" y="544"/>
                </a:lnTo>
                <a:close/>
              </a:path>
            </a:pathLst>
          </a:custGeom>
          <a:solidFill>
            <a:srgbClr val="FFFF00"/>
          </a:solidFill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 sz="7200"/>
          </a:p>
        </p:txBody>
      </p:sp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10734815" y="6675371"/>
            <a:ext cx="48609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6400" dirty="0"/>
              <a:t>Des</a:t>
            </a:r>
            <a:r>
              <a:rPr lang="es-ES" altLang="hu-HU" sz="6400" dirty="0" err="1"/>
              <a:t>eable</a:t>
            </a:r>
            <a:endParaRPr lang="hu-HU" altLang="hu-HU" sz="6400" dirty="0"/>
          </a:p>
        </p:txBody>
      </p:sp>
      <p:sp>
        <p:nvSpPr>
          <p:cNvPr id="449545" name="Text Box 9"/>
          <p:cNvSpPr txBox="1">
            <a:spLocks noChangeArrowheads="1"/>
          </p:cNvSpPr>
          <p:nvPr/>
        </p:nvSpPr>
        <p:spPr bwMode="auto">
          <a:xfrm>
            <a:off x="5461689" y="3480080"/>
            <a:ext cx="57357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hu-HU" sz="6400" dirty="0">
                <a:solidFill>
                  <a:schemeClr val="bg1"/>
                </a:solidFill>
              </a:rPr>
              <a:t>Comercializable</a:t>
            </a:r>
            <a:endParaRPr lang="hu-HU" altLang="hu-HU" sz="6400" dirty="0">
              <a:solidFill>
                <a:schemeClr val="bg1"/>
              </a:solidFill>
            </a:endParaRPr>
          </a:p>
        </p:txBody>
      </p:sp>
      <p:sp>
        <p:nvSpPr>
          <p:cNvPr id="449546" name="Text Box 10"/>
          <p:cNvSpPr txBox="1">
            <a:spLocks noChangeArrowheads="1"/>
          </p:cNvSpPr>
          <p:nvPr/>
        </p:nvSpPr>
        <p:spPr bwMode="auto">
          <a:xfrm>
            <a:off x="12319692" y="3518455"/>
            <a:ext cx="59785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 sz="6400" dirty="0">
                <a:solidFill>
                  <a:schemeClr val="bg1"/>
                </a:solidFill>
              </a:rPr>
              <a:t>Competitiv</a:t>
            </a:r>
            <a:r>
              <a:rPr lang="es-ES" altLang="hu-HU" sz="6400" dirty="0">
                <a:solidFill>
                  <a:schemeClr val="bg1"/>
                </a:solidFill>
              </a:rPr>
              <a:t>a</a:t>
            </a:r>
            <a:endParaRPr lang="hu-HU" altLang="hu-HU" sz="6400" dirty="0">
              <a:solidFill>
                <a:schemeClr val="bg1"/>
              </a:solidFill>
            </a:endParaRPr>
          </a:p>
        </p:txBody>
      </p:sp>
      <p:sp>
        <p:nvSpPr>
          <p:cNvPr id="449547" name="Text Box 11"/>
          <p:cNvSpPr txBox="1">
            <a:spLocks noChangeArrowheads="1"/>
          </p:cNvSpPr>
          <p:nvPr/>
        </p:nvSpPr>
        <p:spPr bwMode="auto">
          <a:xfrm>
            <a:off x="7427431" y="9594850"/>
            <a:ext cx="6337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hu-HU" sz="6400" dirty="0" err="1">
                <a:solidFill>
                  <a:schemeClr val="bg1"/>
                </a:solidFill>
              </a:rPr>
              <a:t>Via</a:t>
            </a:r>
            <a:r>
              <a:rPr lang="hu-HU" altLang="hu-HU" sz="6400" dirty="0">
                <a:solidFill>
                  <a:schemeClr val="bg1"/>
                </a:solidFill>
              </a:rPr>
              <a:t>ble</a:t>
            </a:r>
          </a:p>
        </p:txBody>
      </p:sp>
      <p:sp>
        <p:nvSpPr>
          <p:cNvPr id="449548" name="Text Box 12"/>
          <p:cNvSpPr txBox="1">
            <a:spLocks noChangeArrowheads="1"/>
          </p:cNvSpPr>
          <p:nvPr/>
        </p:nvSpPr>
        <p:spPr bwMode="auto">
          <a:xfrm>
            <a:off x="12669632" y="9601201"/>
            <a:ext cx="51117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altLang="hu-HU" sz="6400" dirty="0">
                <a:solidFill>
                  <a:schemeClr val="bg1"/>
                </a:solidFill>
              </a:rPr>
              <a:t>Ren</a:t>
            </a:r>
            <a:r>
              <a:rPr lang="hu-HU" altLang="hu-HU" sz="6400" dirty="0">
                <a:solidFill>
                  <a:schemeClr val="bg1"/>
                </a:solidFill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4437056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4" grpId="0"/>
      <p:bldP spid="449545" grpId="0"/>
      <p:bldP spid="449546" grpId="0"/>
      <p:bldP spid="449547" grpId="0"/>
      <p:bldP spid="4495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9553" y="534844"/>
            <a:ext cx="22149596" cy="1374775"/>
          </a:xfrm>
        </p:spPr>
        <p:txBody>
          <a:bodyPr>
            <a:noAutofit/>
          </a:bodyPr>
          <a:lstStyle/>
          <a:p>
            <a:r>
              <a:rPr lang="es-ES" altLang="hu-HU" sz="7900" dirty="0"/>
              <a:t>Cuestiones básicas del Plan de Negocio</a:t>
            </a:r>
            <a:endParaRPr lang="hu-HU" altLang="hu-HU" sz="7900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3382" y="2214419"/>
            <a:ext cx="19839709" cy="1039321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es-ES" altLang="hu-HU" sz="8700" b="1" dirty="0" smtClean="0">
                <a:solidFill>
                  <a:srgbClr val="333399"/>
                </a:solidFill>
              </a:rPr>
              <a:t>Hay una necesidad/demanda?</a:t>
            </a:r>
          </a:p>
          <a:p>
            <a:pPr marL="457200" indent="0">
              <a:lnSpc>
                <a:spcPct val="90000"/>
              </a:lnSpc>
              <a:buNone/>
            </a:pPr>
            <a:r>
              <a:rPr lang="es-ES" altLang="hu-HU" sz="7300" dirty="0" smtClean="0">
                <a:solidFill>
                  <a:srgbClr val="333399"/>
                </a:solidFill>
              </a:rPr>
              <a:t>Encontrar, crear, ocupar nichos de mercado con el producto/servicio correcto (comercializable)</a:t>
            </a:r>
          </a:p>
          <a:p>
            <a:pPr marL="457200" indent="0">
              <a:lnSpc>
                <a:spcPct val="90000"/>
              </a:lnSpc>
              <a:buNone/>
            </a:pPr>
            <a:endParaRPr lang="es-ES" altLang="hu-HU" sz="73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s-ES" altLang="hu-HU" sz="8700" b="1" dirty="0" smtClean="0">
                <a:solidFill>
                  <a:srgbClr val="333399"/>
                </a:solidFill>
              </a:rPr>
              <a:t>Posicionarnos en el mercado</a:t>
            </a:r>
            <a:r>
              <a:rPr lang="es-ES" altLang="hu-HU" sz="8700" dirty="0" smtClean="0">
                <a:solidFill>
                  <a:srgbClr val="333399"/>
                </a:solidFill>
              </a:rPr>
              <a:t> </a:t>
            </a:r>
          </a:p>
          <a:p>
            <a:pPr marL="536575" indent="0">
              <a:lnSpc>
                <a:spcPct val="90000"/>
              </a:lnSpc>
              <a:buNone/>
            </a:pPr>
            <a:r>
              <a:rPr lang="es-ES" altLang="hu-HU" sz="7300" dirty="0" smtClean="0">
                <a:solidFill>
                  <a:srgbClr val="333399"/>
                </a:solidFill>
              </a:rPr>
              <a:t>Ofreciendo productos con diferentes características (mejor, especial, diferente) (competitivo)</a:t>
            </a:r>
          </a:p>
          <a:p>
            <a:pPr marL="536575" indent="0">
              <a:lnSpc>
                <a:spcPct val="90000"/>
              </a:lnSpc>
              <a:buNone/>
            </a:pPr>
            <a:endParaRPr lang="es-ES" altLang="hu-HU" sz="73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s-ES" altLang="hu-HU" sz="8700" b="1" dirty="0" smtClean="0">
                <a:solidFill>
                  <a:srgbClr val="333399"/>
                </a:solidFill>
              </a:rPr>
              <a:t>Podemos hacerlo?</a:t>
            </a:r>
          </a:p>
          <a:p>
            <a:pPr marL="536575" indent="0">
              <a:lnSpc>
                <a:spcPct val="90000"/>
              </a:lnSpc>
              <a:buNone/>
            </a:pPr>
            <a:r>
              <a:rPr lang="es-ES" altLang="hu-HU" sz="6400" dirty="0" smtClean="0">
                <a:solidFill>
                  <a:srgbClr val="333399"/>
                </a:solidFill>
              </a:rPr>
              <a:t>Lanzar y gestionar la nueva iniciativa con el equipo y la organización apropiada (viable)</a:t>
            </a:r>
          </a:p>
          <a:p>
            <a:pPr marL="536575" indent="0">
              <a:lnSpc>
                <a:spcPct val="90000"/>
              </a:lnSpc>
              <a:buNone/>
            </a:pPr>
            <a:endParaRPr lang="es-ES" altLang="hu-HU" sz="64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s-ES" altLang="hu-HU" sz="8700" b="1" dirty="0" smtClean="0">
                <a:solidFill>
                  <a:srgbClr val="333399"/>
                </a:solidFill>
              </a:rPr>
              <a:t>Merece la pena?</a:t>
            </a:r>
          </a:p>
          <a:p>
            <a:pPr marL="457200" indent="0">
              <a:lnSpc>
                <a:spcPct val="90000"/>
              </a:lnSpc>
              <a:buNone/>
            </a:pPr>
            <a:r>
              <a:rPr lang="es-ES" altLang="hu-HU" sz="7300" dirty="0" smtClean="0">
                <a:solidFill>
                  <a:srgbClr val="333399"/>
                </a:solidFill>
              </a:rPr>
              <a:t>Debe ser rentable</a:t>
            </a:r>
          </a:p>
          <a:p>
            <a:pPr marL="457200" indent="0">
              <a:lnSpc>
                <a:spcPct val="90000"/>
              </a:lnSpc>
              <a:buNone/>
            </a:pPr>
            <a:endParaRPr lang="es-ES" altLang="hu-HU" sz="73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s-ES" altLang="hu-HU" sz="8700" b="1" dirty="0" smtClean="0">
                <a:solidFill>
                  <a:srgbClr val="333399"/>
                </a:solidFill>
              </a:rPr>
              <a:t>Tenemos el dinero?</a:t>
            </a:r>
          </a:p>
          <a:p>
            <a:pPr marL="457200" indent="0">
              <a:lnSpc>
                <a:spcPct val="90000"/>
              </a:lnSpc>
              <a:buNone/>
            </a:pPr>
            <a:r>
              <a:rPr lang="es-ES" altLang="hu-HU" sz="7300" dirty="0" smtClean="0">
                <a:solidFill>
                  <a:srgbClr val="333399"/>
                </a:solidFill>
              </a:rPr>
              <a:t>Obtener el capital semilla para lanzar e iniciar (capitalización)</a:t>
            </a:r>
          </a:p>
          <a:p>
            <a:pPr marL="457200" indent="0">
              <a:lnSpc>
                <a:spcPct val="90000"/>
              </a:lnSpc>
              <a:buNone/>
            </a:pPr>
            <a:endParaRPr lang="es-ES" altLang="hu-HU" sz="73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s-ES" altLang="hu-HU" sz="10100" b="1" dirty="0" smtClean="0">
                <a:solidFill>
                  <a:srgbClr val="333399"/>
                </a:solidFill>
              </a:rPr>
              <a:t>Quiere el emprendedor realmente hacerlo?</a:t>
            </a:r>
          </a:p>
          <a:p>
            <a:pPr marL="457200" indent="0">
              <a:lnSpc>
                <a:spcPct val="90000"/>
              </a:lnSpc>
              <a:buNone/>
            </a:pPr>
            <a:r>
              <a:rPr lang="es-ES" altLang="hu-HU" sz="7300" dirty="0" smtClean="0">
                <a:solidFill>
                  <a:srgbClr val="333399"/>
                </a:solidFill>
              </a:rPr>
              <a:t>Movilizar el compromiso</a:t>
            </a:r>
            <a:endParaRPr lang="es-ES" altLang="hu-HU" sz="73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92242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title"/>
          </p:nvPr>
        </p:nvSpPr>
        <p:spPr>
          <a:xfrm>
            <a:off x="4416425" y="0"/>
            <a:ext cx="15544800" cy="2286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r>
              <a:rPr lang="es-ES" altLang="hu-HU" dirty="0" smtClean="0"/>
              <a:t>Descripción del Plan de Negocio</a:t>
            </a:r>
            <a:endParaRPr lang="es-ES" altLang="hu-HU" dirty="0"/>
          </a:p>
        </p:txBody>
      </p:sp>
      <p:sp>
        <p:nvSpPr>
          <p:cNvPr id="3676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99196" y="2133600"/>
            <a:ext cx="11667849" cy="9448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 fontScale="92500" lnSpcReduction="10000"/>
          </a:bodyPr>
          <a:lstStyle/>
          <a:p>
            <a:pPr marL="1073150" indent="-1073150">
              <a:lnSpc>
                <a:spcPct val="80000"/>
              </a:lnSpc>
              <a:buFontTx/>
              <a:buAutoNum type="arabicPeriod"/>
            </a:pPr>
            <a:r>
              <a:rPr lang="es-ES" altLang="hu-HU" b="1" dirty="0" smtClean="0"/>
              <a:t>Página de Introducción</a:t>
            </a:r>
          </a:p>
          <a:p>
            <a:pPr marL="1073150" indent="-1073150">
              <a:lnSpc>
                <a:spcPct val="80000"/>
              </a:lnSpc>
              <a:buFontTx/>
              <a:buAutoNum type="arabicPeriod"/>
            </a:pPr>
            <a:r>
              <a:rPr lang="es-ES" altLang="hu-HU" b="1" dirty="0" smtClean="0"/>
              <a:t>Resumen Ejecutivo</a:t>
            </a:r>
          </a:p>
          <a:p>
            <a:pPr marL="1073150" indent="-1073150">
              <a:lnSpc>
                <a:spcPct val="80000"/>
              </a:lnSpc>
              <a:buFontTx/>
              <a:buAutoNum type="arabicPeriod"/>
            </a:pPr>
            <a:r>
              <a:rPr lang="es-ES" altLang="hu-HU" b="1" dirty="0" smtClean="0"/>
              <a:t>Análisis de Sector y Mercado</a:t>
            </a:r>
          </a:p>
          <a:p>
            <a:pPr marL="1073150" indent="-1073150">
              <a:lnSpc>
                <a:spcPct val="80000"/>
              </a:lnSpc>
              <a:buFontTx/>
              <a:buAutoNum type="arabicPeriod"/>
            </a:pPr>
            <a:r>
              <a:rPr lang="es-ES" altLang="hu-HU" b="1" dirty="0" smtClean="0"/>
              <a:t>Descripción de la Iniciativa</a:t>
            </a:r>
          </a:p>
          <a:p>
            <a:pPr marL="1073150" indent="-1073150">
              <a:lnSpc>
                <a:spcPct val="80000"/>
              </a:lnSpc>
              <a:buFontTx/>
              <a:buAutoNum type="arabicPeriod"/>
            </a:pPr>
            <a:r>
              <a:rPr lang="es-ES" altLang="hu-HU" b="1" dirty="0" smtClean="0"/>
              <a:t>Producción/Plan de Operaciones</a:t>
            </a:r>
          </a:p>
          <a:p>
            <a:pPr marL="1073150" indent="-1073150">
              <a:lnSpc>
                <a:spcPct val="80000"/>
              </a:lnSpc>
              <a:buFontTx/>
              <a:buAutoNum type="arabicPeriod"/>
            </a:pPr>
            <a:r>
              <a:rPr lang="es-ES" altLang="hu-HU" b="1" dirty="0" smtClean="0"/>
              <a:t>Plan de Marketing</a:t>
            </a:r>
          </a:p>
          <a:p>
            <a:pPr marL="1073150" indent="-1073150">
              <a:lnSpc>
                <a:spcPct val="80000"/>
              </a:lnSpc>
              <a:buFontTx/>
              <a:buAutoNum type="arabicPeriod" startAt="6"/>
            </a:pPr>
            <a:r>
              <a:rPr lang="es-ES" altLang="hu-HU" b="1" dirty="0" smtClean="0"/>
              <a:t>Plan de Organización</a:t>
            </a:r>
          </a:p>
          <a:p>
            <a:pPr marL="1073150" indent="-1073150">
              <a:lnSpc>
                <a:spcPct val="80000"/>
              </a:lnSpc>
              <a:buFontTx/>
              <a:buAutoNum type="arabicPeriod" startAt="6"/>
            </a:pPr>
            <a:r>
              <a:rPr lang="es-ES" altLang="hu-HU" b="1" dirty="0" smtClean="0"/>
              <a:t>Plan Financiero</a:t>
            </a:r>
          </a:p>
          <a:p>
            <a:pPr marL="1073150" indent="-1073150">
              <a:lnSpc>
                <a:spcPct val="80000"/>
              </a:lnSpc>
              <a:buFontTx/>
              <a:buAutoNum type="arabicPeriod" startAt="6"/>
            </a:pPr>
            <a:r>
              <a:rPr lang="es-ES" altLang="hu-HU" b="1" dirty="0" smtClean="0"/>
              <a:t>Evaluación del Riesgo y Plan de Contingencia</a:t>
            </a:r>
          </a:p>
          <a:p>
            <a:pPr marL="1073150" indent="-1073150">
              <a:lnSpc>
                <a:spcPct val="80000"/>
              </a:lnSpc>
              <a:buFontTx/>
              <a:buAutoNum type="arabicPeriod" startAt="6"/>
            </a:pPr>
            <a:r>
              <a:rPr lang="es-ES" altLang="hu-HU" b="1" dirty="0" smtClean="0"/>
              <a:t>Apéndice</a:t>
            </a:r>
          </a:p>
          <a:p>
            <a:pPr marL="1073150" indent="-1073150">
              <a:lnSpc>
                <a:spcPct val="80000"/>
              </a:lnSpc>
              <a:buFontTx/>
              <a:buAutoNum type="arabicPeriod" startAt="6"/>
            </a:pPr>
            <a:endParaRPr lang="en-US" altLang="hu-HU" b="1" dirty="0"/>
          </a:p>
        </p:txBody>
      </p:sp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12741826" y="2175868"/>
            <a:ext cx="11211477" cy="91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66616" anchor="ctr">
            <a:spAutoFit/>
          </a:bodyPr>
          <a:lstStyle/>
          <a:p>
            <a:pPr algn="l"/>
            <a:r>
              <a:rPr lang="hu-HU" altLang="hu-HU" sz="2800" dirty="0">
                <a:latin typeface="Verdana" panose="020B0604030504040204" pitchFamily="34" charset="0"/>
              </a:rPr>
              <a:t>Cafe - Internet Cafe</a:t>
            </a:r>
            <a:br>
              <a:rPr lang="hu-HU" altLang="hu-HU" sz="2800" dirty="0">
                <a:latin typeface="Verdana" panose="020B0604030504040204" pitchFamily="34" charset="0"/>
              </a:rPr>
            </a:br>
            <a:r>
              <a:rPr lang="es-ES" altLang="hu-HU" sz="2800" dirty="0">
                <a:latin typeface="Verdana" panose="020B0604030504040204" pitchFamily="34" charset="0"/>
              </a:rPr>
              <a:t>Plan de Negocio</a:t>
            </a:r>
            <a:endParaRPr lang="hu-HU" altLang="hu-HU" sz="2800" dirty="0">
              <a:latin typeface="Verdana" panose="020B0604030504040204" pitchFamily="34" charset="0"/>
            </a:endParaRPr>
          </a:p>
          <a:p>
            <a:r>
              <a:rPr lang="hu-HU" altLang="hu-HU" sz="2800" dirty="0"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Internet Café</a:t>
            </a:r>
            <a:r>
              <a:rPr lang="es-ES" altLang="hu-HU" sz="2800" dirty="0">
                <a:latin typeface="Verdana" panose="020B0604030504040204" pitchFamily="34" charset="0"/>
              </a:rPr>
              <a:t> </a:t>
            </a:r>
            <a:r>
              <a:rPr lang="hu-HU" altLang="hu-HU" sz="2800" dirty="0"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JavaNet </a:t>
            </a:r>
            <a:endParaRPr lang="hu-HU" altLang="hu-HU" sz="2800" dirty="0">
              <a:latin typeface="Verdana" panose="020B0604030504040204" pitchFamily="34" charset="0"/>
            </a:endParaRPr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     </a:t>
            </a:r>
            <a:r>
              <a:rPr lang="hu-HU" altLang="hu-HU" sz="2800" dirty="0"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1.0 Sumar</a:t>
            </a:r>
            <a:r>
              <a:rPr lang="es-ES" altLang="hu-HU" sz="2800" dirty="0" err="1"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</a:t>
            </a:r>
            <a:r>
              <a:rPr lang="es-ES" altLang="hu-HU" sz="2800" dirty="0"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Ejecutivo</a:t>
            </a:r>
            <a:r>
              <a:rPr lang="hu-HU" altLang="hu-HU" sz="2800" dirty="0">
                <a:latin typeface="Verdana" panose="020B0604030504040204" pitchFamily="34" charset="0"/>
              </a:rPr>
              <a:t> </a:t>
            </a:r>
          </a:p>
          <a:p>
            <a:pPr lvl="2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es-ES" altLang="hu-HU" sz="2800" dirty="0">
                <a:latin typeface="Verdana" panose="020B0604030504040204" pitchFamily="34" charset="0"/>
                <a:hlinkClick r:id="rId5"/>
              </a:rPr>
              <a:t>Destacados</a:t>
            </a:r>
            <a:r>
              <a:rPr lang="hu-HU" altLang="hu-HU" sz="4200" dirty="0"/>
              <a:t> </a:t>
            </a:r>
          </a:p>
          <a:p>
            <a:pPr lvl="2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6"/>
              </a:rPr>
              <a:t>1.1 Objetiv</a:t>
            </a:r>
            <a:r>
              <a:rPr lang="es-ES" altLang="hu-HU" sz="2800" dirty="0">
                <a:latin typeface="Verdana" panose="020B0604030504040204" pitchFamily="34" charset="0"/>
                <a:hlinkClick r:id="rId6"/>
              </a:rPr>
              <a:t>o</a:t>
            </a:r>
            <a:r>
              <a:rPr lang="hu-HU" altLang="hu-HU" sz="2800" dirty="0">
                <a:latin typeface="Verdana" panose="020B0604030504040204" pitchFamily="34" charset="0"/>
                <a:hlinkClick r:id="rId6"/>
              </a:rPr>
              <a:t>s</a:t>
            </a:r>
            <a:r>
              <a:rPr lang="hu-HU" altLang="hu-HU" sz="4200" dirty="0"/>
              <a:t> </a:t>
            </a:r>
          </a:p>
          <a:p>
            <a:pPr lvl="2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7"/>
              </a:rPr>
              <a:t>1.2 Misi</a:t>
            </a:r>
            <a:r>
              <a:rPr lang="es-ES" altLang="hu-HU" sz="2800" dirty="0" err="1">
                <a:latin typeface="Verdana" panose="020B0604030504040204" pitchFamily="34" charset="0"/>
                <a:hlinkClick r:id="rId7"/>
              </a:rPr>
              <a:t>ó</a:t>
            </a:r>
            <a:r>
              <a:rPr lang="hu-HU" altLang="hu-HU" sz="2800" dirty="0">
                <a:latin typeface="Verdana" panose="020B0604030504040204" pitchFamily="34" charset="0"/>
                <a:hlinkClick r:id="rId7"/>
              </a:rPr>
              <a:t>n</a:t>
            </a:r>
            <a:r>
              <a:rPr lang="hu-HU" altLang="hu-HU" sz="4200" dirty="0"/>
              <a:t> </a:t>
            </a:r>
          </a:p>
          <a:p>
            <a:pPr lvl="2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8"/>
              </a:rPr>
              <a:t>1.3 </a:t>
            </a:r>
            <a:r>
              <a:rPr lang="es-ES" altLang="hu-HU" sz="2800" dirty="0">
                <a:latin typeface="Verdana" panose="020B0604030504040204" pitchFamily="34" charset="0"/>
                <a:hlinkClick r:id="rId8"/>
              </a:rPr>
              <a:t>Claves de Éxito</a:t>
            </a:r>
            <a:r>
              <a:rPr lang="hu-HU" altLang="hu-HU" sz="4200" dirty="0"/>
              <a:t> </a:t>
            </a:r>
          </a:p>
          <a:p>
            <a:pPr lvl="2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9"/>
              </a:rPr>
              <a:t>1.4 Ri</a:t>
            </a:r>
            <a:r>
              <a:rPr lang="es-ES" altLang="hu-HU" sz="2800" dirty="0" err="1">
                <a:latin typeface="Verdana" panose="020B0604030504040204" pitchFamily="34" charset="0"/>
                <a:hlinkClick r:id="rId9"/>
              </a:rPr>
              <a:t>esgos</a:t>
            </a:r>
            <a:r>
              <a:rPr lang="hu-HU" altLang="hu-HU" sz="4200" dirty="0"/>
              <a:t> </a:t>
            </a:r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10"/>
              </a:rPr>
              <a:t>2.0 </a:t>
            </a:r>
            <a:r>
              <a:rPr lang="es-ES" altLang="hu-HU" sz="2800" dirty="0">
                <a:latin typeface="Verdana" panose="020B0604030504040204" pitchFamily="34" charset="0"/>
                <a:hlinkClick r:id="rId10"/>
              </a:rPr>
              <a:t>Resumen de Empresa</a:t>
            </a:r>
            <a:endParaRPr lang="hu-HU" altLang="hu-HU" sz="4200" dirty="0"/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11"/>
              </a:rPr>
              <a:t>3.0 Servic</a:t>
            </a:r>
            <a:r>
              <a:rPr lang="es-ES" altLang="hu-HU" sz="2800" dirty="0" err="1">
                <a:latin typeface="Verdana" panose="020B0604030504040204" pitchFamily="34" charset="0"/>
                <a:hlinkClick r:id="rId11"/>
              </a:rPr>
              <a:t>io</a:t>
            </a:r>
            <a:r>
              <a:rPr lang="hu-HU" altLang="hu-HU" sz="2800" dirty="0">
                <a:latin typeface="Verdana" panose="020B0604030504040204" pitchFamily="34" charset="0"/>
                <a:hlinkClick r:id="rId11"/>
              </a:rPr>
              <a:t>s</a:t>
            </a:r>
            <a:r>
              <a:rPr lang="hu-HU" altLang="hu-HU" sz="4200" dirty="0"/>
              <a:t> </a:t>
            </a:r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12"/>
              </a:rPr>
              <a:t>4.0 </a:t>
            </a:r>
            <a:r>
              <a:rPr lang="es-ES" altLang="hu-HU" sz="2800" dirty="0">
                <a:latin typeface="Verdana" panose="020B0604030504040204" pitchFamily="34" charset="0"/>
                <a:hlinkClick r:id="rId12"/>
              </a:rPr>
              <a:t>Resumen de Análisis de </a:t>
            </a:r>
            <a:r>
              <a:rPr lang="hu-HU" altLang="hu-HU" sz="2800" dirty="0">
                <a:latin typeface="Verdana" panose="020B0604030504040204" pitchFamily="34" charset="0"/>
                <a:hlinkClick r:id="rId12"/>
              </a:rPr>
              <a:t>M</a:t>
            </a:r>
            <a:r>
              <a:rPr lang="es-ES" altLang="hu-HU" sz="2800" dirty="0" err="1">
                <a:latin typeface="Verdana" panose="020B0604030504040204" pitchFamily="34" charset="0"/>
                <a:hlinkClick r:id="rId12"/>
              </a:rPr>
              <a:t>ercado</a:t>
            </a:r>
            <a:r>
              <a:rPr lang="hu-HU" altLang="hu-HU" sz="4200" dirty="0"/>
              <a:t> </a:t>
            </a:r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13"/>
              </a:rPr>
              <a:t>5.0 </a:t>
            </a:r>
            <a:r>
              <a:rPr lang="es-ES" altLang="hu-HU" sz="2800" dirty="0">
                <a:latin typeface="Verdana" panose="020B0604030504040204" pitchFamily="34" charset="0"/>
                <a:hlinkClick r:id="rId13"/>
              </a:rPr>
              <a:t>Resumen de </a:t>
            </a:r>
            <a:r>
              <a:rPr lang="es-ES" altLang="hu-HU" sz="2800" dirty="0" err="1">
                <a:latin typeface="Verdana" panose="020B0604030504040204" pitchFamily="34" charset="0"/>
                <a:hlinkClick r:id="rId13"/>
              </a:rPr>
              <a:t>Estra</a:t>
            </a:r>
            <a:r>
              <a:rPr lang="hu-HU" altLang="hu-HU" sz="2800" dirty="0">
                <a:latin typeface="Verdana" panose="020B0604030504040204" pitchFamily="34" charset="0"/>
                <a:hlinkClick r:id="rId13"/>
              </a:rPr>
              <a:t>teg</a:t>
            </a:r>
            <a:r>
              <a:rPr lang="es-ES" altLang="hu-HU" sz="2800" dirty="0" err="1">
                <a:latin typeface="Verdana" panose="020B0604030504040204" pitchFamily="34" charset="0"/>
                <a:hlinkClick r:id="rId13"/>
              </a:rPr>
              <a:t>ia</a:t>
            </a:r>
            <a:r>
              <a:rPr lang="hu-HU" altLang="hu-HU" sz="2800" dirty="0">
                <a:latin typeface="Verdana" panose="020B0604030504040204" pitchFamily="34" charset="0"/>
                <a:hlinkClick r:id="rId13"/>
              </a:rPr>
              <a:t> </a:t>
            </a:r>
            <a:r>
              <a:rPr lang="es-ES" altLang="hu-HU" sz="2800" dirty="0">
                <a:latin typeface="Verdana" panose="020B0604030504040204" pitchFamily="34" charset="0"/>
                <a:hlinkClick r:id="rId13"/>
              </a:rPr>
              <a:t>de Implementación</a:t>
            </a:r>
            <a:endParaRPr lang="hu-HU" altLang="hu-HU" sz="4200" dirty="0"/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14"/>
              </a:rPr>
              <a:t>6.0 </a:t>
            </a:r>
            <a:r>
              <a:rPr lang="es-ES" altLang="hu-HU" sz="2800" dirty="0">
                <a:latin typeface="Verdana" panose="020B0604030504040204" pitchFamily="34" charset="0"/>
                <a:hlinkClick r:id="rId14"/>
              </a:rPr>
              <a:t>Resumen de Gestión</a:t>
            </a:r>
            <a:r>
              <a:rPr lang="hu-HU" altLang="hu-HU" sz="4200" dirty="0"/>
              <a:t> </a:t>
            </a:r>
          </a:p>
          <a:p>
            <a:pPr lvl="1" algn="l"/>
            <a:r>
              <a:rPr lang="hu-HU" altLang="hu-HU" sz="2800" dirty="0">
                <a:latin typeface="Verdana" panose="020B0604030504040204" pitchFamily="34" charset="0"/>
              </a:rPr>
              <a:t>  </a:t>
            </a:r>
            <a:r>
              <a:rPr lang="hu-HU" altLang="hu-HU" dirty="0">
                <a:latin typeface="Verdana" panose="020B0604030504040204" pitchFamily="34" charset="0"/>
              </a:rPr>
              <a:t> </a:t>
            </a:r>
            <a:r>
              <a:rPr lang="hu-HU" altLang="hu-HU" sz="2800" dirty="0">
                <a:latin typeface="Verdana" panose="020B0604030504040204" pitchFamily="34" charset="0"/>
              </a:rPr>
              <a:t>    </a:t>
            </a:r>
            <a:r>
              <a:rPr lang="hu-HU" altLang="hu-HU" sz="2800" dirty="0">
                <a:latin typeface="Verdana" panose="020B0604030504040204" pitchFamily="34" charset="0"/>
                <a:hlinkClick r:id="rId15"/>
              </a:rPr>
              <a:t>7.0 </a:t>
            </a:r>
            <a:r>
              <a:rPr lang="es-ES" altLang="hu-HU" sz="2800" dirty="0">
                <a:latin typeface="Verdana" panose="020B0604030504040204" pitchFamily="34" charset="0"/>
                <a:hlinkClick r:id="rId15"/>
              </a:rPr>
              <a:t>Plan </a:t>
            </a:r>
            <a:r>
              <a:rPr lang="hu-HU" altLang="hu-HU" sz="2800" dirty="0">
                <a:latin typeface="Verdana" panose="020B0604030504040204" pitchFamily="34" charset="0"/>
                <a:hlinkClick r:id="rId15"/>
              </a:rPr>
              <a:t>Financi</a:t>
            </a:r>
            <a:r>
              <a:rPr lang="es-ES" altLang="hu-HU" sz="2800" dirty="0">
                <a:latin typeface="Verdana" panose="020B0604030504040204" pitchFamily="34" charset="0"/>
                <a:hlinkClick r:id="rId15"/>
              </a:rPr>
              <a:t>ero</a:t>
            </a:r>
            <a:r>
              <a:rPr lang="hu-HU" altLang="hu-HU" sz="4200" dirty="0"/>
              <a:t> </a:t>
            </a:r>
          </a:p>
          <a:p>
            <a:pPr algn="l"/>
            <a:r>
              <a:rPr lang="hu-HU" altLang="hu-HU" sz="2800" dirty="0">
                <a:latin typeface="Verdana" panose="020B0604030504040204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4941873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7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7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7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7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7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7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7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7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7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76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220277" y="881133"/>
            <a:ext cx="19667431" cy="1152524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 anchor="ctr">
            <a:normAutofit fontScale="90000"/>
          </a:bodyPr>
          <a:lstStyle/>
          <a:p>
            <a:r>
              <a:rPr lang="es-ES" altLang="hu-HU" dirty="0" smtClean="0"/>
              <a:t>¿Por qué fallan los Planes de Negocio</a:t>
            </a:r>
            <a:r>
              <a:rPr lang="en-US" altLang="hu-HU" dirty="0" smtClean="0"/>
              <a:t>?</a:t>
            </a:r>
            <a:endParaRPr lang="en-US" altLang="hu-HU" dirty="0"/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352674" y="2590800"/>
            <a:ext cx="14543847" cy="820309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0976" tIns="88900" rIns="180976" bIns="88900" rtlCol="0">
            <a:normAutofit/>
          </a:bodyPr>
          <a:lstStyle/>
          <a:p>
            <a:r>
              <a:rPr lang="es-ES" altLang="hu-HU" sz="5600" b="1" dirty="0" smtClean="0"/>
              <a:t>Los objetivos son inalcanzables</a:t>
            </a:r>
          </a:p>
          <a:p>
            <a:r>
              <a:rPr lang="es-ES" altLang="hu-HU" sz="5600" b="1" dirty="0" smtClean="0"/>
              <a:t>Nunca hubo un compromiso real</a:t>
            </a:r>
          </a:p>
          <a:p>
            <a:r>
              <a:rPr lang="es-ES" altLang="hu-HU" sz="5600" b="1" dirty="0" smtClean="0"/>
              <a:t>El emprendedor adolece de insuficiente experiencia o conocimientos</a:t>
            </a:r>
          </a:p>
          <a:p>
            <a:r>
              <a:rPr lang="es-ES" altLang="hu-HU" sz="5600" b="1" dirty="0" smtClean="0"/>
              <a:t>La necesidad del cliente no ha sido identificada</a:t>
            </a:r>
          </a:p>
          <a:p>
            <a:r>
              <a:rPr lang="es-ES" altLang="hu-HU" sz="5600" b="1" dirty="0" smtClean="0"/>
              <a:t>El emprendedor no es consciente de  amenazas potenciales y/o debilidades del negocio</a:t>
            </a:r>
            <a:endParaRPr lang="es-ES" altLang="hu-HU" sz="5600" b="1" dirty="0"/>
          </a:p>
        </p:txBody>
      </p:sp>
      <p:graphicFrame>
        <p:nvGraphicFramePr>
          <p:cNvPr id="371720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008621"/>
              </p:ext>
            </p:extLst>
          </p:nvPr>
        </p:nvGraphicFramePr>
        <p:xfrm>
          <a:off x="16575295" y="3189977"/>
          <a:ext cx="5966652" cy="609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lipArt" r:id="rId4" imgW="3657600" imgH="3590640" progId="MS_ClipArt_Gallery.2">
                  <p:embed/>
                </p:oleObj>
              </mc:Choice>
              <mc:Fallback>
                <p:oleObj name="ClipArt" r:id="rId4" imgW="3657600" imgH="3590640" progId="MS_ClipArt_Gallery.2">
                  <p:embed/>
                  <p:pic>
                    <p:nvPicPr>
                      <p:cNvPr id="37172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5295" y="3189977"/>
                        <a:ext cx="5966652" cy="6090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45752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1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1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1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1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_</a:t>
            </a: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4416425" y="124968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9293225" y="124968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7200"/>
          </a:p>
        </p:txBody>
      </p:sp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5406887" y="4124327"/>
            <a:ext cx="15925938" cy="15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4150" tIns="92076" rIns="184150" bIns="9207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8800" dirty="0">
                <a:solidFill>
                  <a:schemeClr val="accent5"/>
                </a:solidFill>
                <a:latin typeface="Arial Unicode MS" pitchFamily="34" charset="-128"/>
              </a:rPr>
              <a:t>El Plan de Marketing 	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1264518"/>
      </p:ext>
    </p:extLst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 Theme">
  <a:themeElements>
    <a:clrScheme name="Custom 44">
      <a:dk1>
        <a:srgbClr val="5D5C5D"/>
      </a:dk1>
      <a:lt1>
        <a:srgbClr val="FFFFFF"/>
      </a:lt1>
      <a:dk2>
        <a:srgbClr val="443946"/>
      </a:dk2>
      <a:lt2>
        <a:srgbClr val="FFFFFF"/>
      </a:lt2>
      <a:accent1>
        <a:srgbClr val="4F65D9"/>
      </a:accent1>
      <a:accent2>
        <a:srgbClr val="7E8FFE"/>
      </a:accent2>
      <a:accent3>
        <a:srgbClr val="8F9FF1"/>
      </a:accent3>
      <a:accent4>
        <a:srgbClr val="F3C890"/>
      </a:accent4>
      <a:accent5>
        <a:srgbClr val="000B28"/>
      </a:accent5>
      <a:accent6>
        <a:srgbClr val="DFDFDF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34224</TotalTime>
  <Words>1470</Words>
  <Application>Microsoft Office PowerPoint</Application>
  <PresentationFormat>Personalizado</PresentationFormat>
  <Paragraphs>385</Paragraphs>
  <Slides>32</Slides>
  <Notes>27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9" baseType="lpstr">
      <vt:lpstr>Arial Unicode MS</vt:lpstr>
      <vt:lpstr>Arial</vt:lpstr>
      <vt:lpstr>Arial Black</vt:lpstr>
      <vt:lpstr>Bebas Neue</vt:lpstr>
      <vt:lpstr>Calibri</vt:lpstr>
      <vt:lpstr>Comfortaa</vt:lpstr>
      <vt:lpstr>Lato</vt:lpstr>
      <vt:lpstr>Lato Black</vt:lpstr>
      <vt:lpstr>Lato Light</vt:lpstr>
      <vt:lpstr>Source Sans Pro Light</vt:lpstr>
      <vt:lpstr>Times New Roman</vt:lpstr>
      <vt:lpstr>Verdana</vt:lpstr>
      <vt:lpstr>WP IconicSymbolsA</vt:lpstr>
      <vt:lpstr>WP IconicSymbolsB</vt:lpstr>
      <vt:lpstr>Office Theme</vt:lpstr>
      <vt:lpstr>Custom Design</vt:lpstr>
      <vt:lpstr>ClipArt</vt:lpstr>
      <vt:lpstr>Presentación de PowerPoint</vt:lpstr>
      <vt:lpstr>Presentación de PowerPoint</vt:lpstr>
      <vt:lpstr>Tres Perspectivas a considerar:</vt:lpstr>
      <vt:lpstr>Fuentes de Información para planificación:</vt:lpstr>
      <vt:lpstr>Una oportunidad de negocio convincente es:</vt:lpstr>
      <vt:lpstr>Cuestiones básicas del Plan de Negocio</vt:lpstr>
      <vt:lpstr>Descripción del Plan de Negocio</vt:lpstr>
      <vt:lpstr>¿Por qué fallan los Planes de Negocio?</vt:lpstr>
      <vt:lpstr>Presentación de PowerPoint</vt:lpstr>
      <vt:lpstr>Presentación de PowerPoint</vt:lpstr>
      <vt:lpstr>Presentación de PowerPoint</vt:lpstr>
      <vt:lpstr>La Investigación del mercado debe determinar:</vt:lpstr>
      <vt:lpstr>Pasos a seguir en una investigación de mercado:</vt:lpstr>
      <vt:lpstr> Pasos para preparar el Plan de Marketing:</vt:lpstr>
      <vt:lpstr>El sistema de Marketing</vt:lpstr>
      <vt:lpstr>Presentación de PowerPoint</vt:lpstr>
      <vt:lpstr> El Flujo de caja no es sinónimo de beneficio</vt:lpstr>
      <vt:lpstr>Antes de calcular las finanzas previsionales:</vt:lpstr>
      <vt:lpstr>Dado que muchos negocios fracasan por falta de liquidez, es muy importante que el emprendedor desarrolle una estimación previsional realista de flujo de caja</vt:lpstr>
      <vt:lpstr>Cómo preparar una estimación previsional de ingresos:</vt:lpstr>
      <vt:lpstr>El análisis del punto de equilibrio es una técnica para determinar cuántas unidades deben venderse para alcanzar el mismo </vt:lpstr>
      <vt:lpstr>Software de apoyo para el plan financiero </vt:lpstr>
      <vt:lpstr>Presentación de PowerPoint</vt:lpstr>
      <vt:lpstr>Plan de Organización</vt:lpstr>
      <vt:lpstr>Presentación de PowerPoint</vt:lpstr>
      <vt:lpstr>Gestionar la carga de trabajo in crescendo</vt:lpstr>
      <vt:lpstr>Personal</vt:lpstr>
      <vt:lpstr>La función de la junta de directores</vt:lpstr>
      <vt:lpstr>Proceso de redacción del Plan de Negocio</vt:lpstr>
      <vt:lpstr>Resumen</vt:lpstr>
      <vt:lpstr>Resumen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Templates</dc:title>
  <dc:creator>Slidesmash</dc:creator>
  <cp:lastModifiedBy>Nieves García Pereira</cp:lastModifiedBy>
  <cp:revision>6506</cp:revision>
  <dcterms:created xsi:type="dcterms:W3CDTF">2014-11-12T21:47:38Z</dcterms:created>
  <dcterms:modified xsi:type="dcterms:W3CDTF">2021-06-07T14:30:55Z</dcterms:modified>
</cp:coreProperties>
</file>